
<file path=[Content_Types].xml><?xml version="1.0" encoding="utf-8"?>
<Types xmlns="http://schemas.openxmlformats.org/package/2006/content-types">
  <Default ContentType="application/x-fontdata" Extension="fntdata"/>
  <Default ContentType="image/gif" Extension="gif"/>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Lst>
  <p:sldSz cx="18288000" cy="10287000"/>
  <p:notesSz cx="6858000" cy="9144000"/>
  <p:embeddedFontLst>
    <p:embeddedFont>
      <p:font typeface="Gagalin" charset="1" panose="00000500000000000000"/>
      <p:regular r:id="rId19"/>
    </p:embeddedFont>
    <p:embeddedFont>
      <p:font typeface="Agrandir Bold" charset="1" panose="00000800000000000000"/>
      <p:regular r:id="rId20"/>
    </p:embeddedFont>
    <p:embeddedFont>
      <p:font typeface="Agrandir" charset="1" panose="00000500000000000000"/>
      <p:regular r:id="rId21"/>
    </p:embeddedFont>
    <p:embeddedFont>
      <p:font typeface="Londrina Solid Heavy" charset="1" panose="00000A00000000000000"/>
      <p:regular r:id="rId22"/>
    </p:embeddedFont>
    <p:embeddedFont>
      <p:font typeface="Londrina Solid" charset="1" panose="00000500000000000000"/>
      <p:regular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12" Target="../media/image11.png" Type="http://schemas.openxmlformats.org/officeDocument/2006/relationships/image"/><Relationship Id="rId13" Target="../media/image12.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10" Target="http://127.0.0.1:8000" TargetMode="External" Type="http://schemas.openxmlformats.org/officeDocument/2006/relationships/hyperlink"/><Relationship Id="rId2" Target="../media/image29.png" Type="http://schemas.openxmlformats.org/officeDocument/2006/relationships/image"/><Relationship Id="rId3" Target="../media/image30.svg" Type="http://schemas.openxmlformats.org/officeDocument/2006/relationships/image"/><Relationship Id="rId4" Target="../media/image33.png" Type="http://schemas.openxmlformats.org/officeDocument/2006/relationships/image"/><Relationship Id="rId5" Target="../media/image34.svg" Type="http://schemas.openxmlformats.org/officeDocument/2006/relationships/image"/><Relationship Id="rId6" Target="../media/image36.png" Type="http://schemas.openxmlformats.org/officeDocument/2006/relationships/image"/><Relationship Id="rId7" Target="../media/image37.svg" Type="http://schemas.openxmlformats.org/officeDocument/2006/relationships/image"/><Relationship Id="rId8" Target="../media/image17.png" Type="http://schemas.openxmlformats.org/officeDocument/2006/relationships/image"/><Relationship Id="rId9" Target="../media/image18.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6.png" Type="http://schemas.openxmlformats.org/officeDocument/2006/relationships/image"/><Relationship Id="rId11" Target="../media/image47.svg" Type="http://schemas.openxmlformats.org/officeDocument/2006/relationships/image"/><Relationship Id="rId12" Target="../media/image17.png" Type="http://schemas.openxmlformats.org/officeDocument/2006/relationships/image"/><Relationship Id="rId13" Target="../media/image18.svg" Type="http://schemas.openxmlformats.org/officeDocument/2006/relationships/image"/><Relationship Id="rId14" Target="../media/image48.gif" Type="http://schemas.openxmlformats.org/officeDocument/2006/relationships/image"/><Relationship Id="rId2" Target="../media/image23.png" Type="http://schemas.openxmlformats.org/officeDocument/2006/relationships/image"/><Relationship Id="rId3" Target="../media/image24.svg" Type="http://schemas.openxmlformats.org/officeDocument/2006/relationships/image"/><Relationship Id="rId4" Target="../media/image42.png" Type="http://schemas.openxmlformats.org/officeDocument/2006/relationships/image"/><Relationship Id="rId5" Target="../media/image43.svg" Type="http://schemas.openxmlformats.org/officeDocument/2006/relationships/image"/><Relationship Id="rId6" Target="../media/image15.png" Type="http://schemas.openxmlformats.org/officeDocument/2006/relationships/image"/><Relationship Id="rId7" Target="../media/image16.svg" Type="http://schemas.openxmlformats.org/officeDocument/2006/relationships/image"/><Relationship Id="rId8" Target="../media/image44.png" Type="http://schemas.openxmlformats.org/officeDocument/2006/relationships/image"/><Relationship Id="rId9" Target="../media/image45.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1.png" Type="http://schemas.openxmlformats.org/officeDocument/2006/relationships/image"/><Relationship Id="rId11" Target="../media/image52.svg" Type="http://schemas.openxmlformats.org/officeDocument/2006/relationships/image"/><Relationship Id="rId2" Target="../media/image49.png" Type="http://schemas.openxmlformats.org/officeDocument/2006/relationships/image"/><Relationship Id="rId3" Target="../media/image50.svg" Type="http://schemas.openxmlformats.org/officeDocument/2006/relationships/image"/><Relationship Id="rId4" Target="../media/image15.png" Type="http://schemas.openxmlformats.org/officeDocument/2006/relationships/image"/><Relationship Id="rId5" Target="../media/image16.svg" Type="http://schemas.openxmlformats.org/officeDocument/2006/relationships/image"/><Relationship Id="rId6" Target="../media/image29.png" Type="http://schemas.openxmlformats.org/officeDocument/2006/relationships/image"/><Relationship Id="rId7" Target="../media/image30.svg" Type="http://schemas.openxmlformats.org/officeDocument/2006/relationships/image"/><Relationship Id="rId8" Target="../media/image25.png" Type="http://schemas.openxmlformats.org/officeDocument/2006/relationships/image"/><Relationship Id="rId9" Target="../media/image26.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9.png" Type="http://schemas.openxmlformats.org/officeDocument/2006/relationships/image"/><Relationship Id="rId11" Target="../media/image60.svg" Type="http://schemas.openxmlformats.org/officeDocument/2006/relationships/image"/><Relationship Id="rId12" Target="../media/image61.png" Type="http://schemas.openxmlformats.org/officeDocument/2006/relationships/image"/><Relationship Id="rId13" Target="../media/image62.svg" Type="http://schemas.openxmlformats.org/officeDocument/2006/relationships/image"/><Relationship Id="rId2" Target="../media/image53.png" Type="http://schemas.openxmlformats.org/officeDocument/2006/relationships/image"/><Relationship Id="rId3" Target="../media/image54.svg" Type="http://schemas.openxmlformats.org/officeDocument/2006/relationships/image"/><Relationship Id="rId4" Target="../media/image55.png" Type="http://schemas.openxmlformats.org/officeDocument/2006/relationships/image"/><Relationship Id="rId5" Target="../media/image56.svg" Type="http://schemas.openxmlformats.org/officeDocument/2006/relationships/image"/><Relationship Id="rId6" Target="../media/image11.png" Type="http://schemas.openxmlformats.org/officeDocument/2006/relationships/image"/><Relationship Id="rId7" Target="../media/image12.svg" Type="http://schemas.openxmlformats.org/officeDocument/2006/relationships/image"/><Relationship Id="rId8" Target="../media/image57.png" Type="http://schemas.openxmlformats.org/officeDocument/2006/relationships/image"/><Relationship Id="rId9" Target="../media/image58.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9.png" Type="http://schemas.openxmlformats.org/officeDocument/2006/relationships/image"/><Relationship Id="rId11" Target="../media/image20.svg" Type="http://schemas.openxmlformats.org/officeDocument/2006/relationships/image"/><Relationship Id="rId2" Target="../media/image13.png" Type="http://schemas.openxmlformats.org/officeDocument/2006/relationships/image"/><Relationship Id="rId3" Target="../media/image14.sv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 Id="rId6" Target="../media/image15.png" Type="http://schemas.openxmlformats.org/officeDocument/2006/relationships/image"/><Relationship Id="rId7" Target="../media/image16.svg" Type="http://schemas.openxmlformats.org/officeDocument/2006/relationships/image"/><Relationship Id="rId8" Target="../media/image17.png" Type="http://schemas.openxmlformats.org/officeDocument/2006/relationships/image"/><Relationship Id="rId9" Target="../media/image18.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7.png" Type="http://schemas.openxmlformats.org/officeDocument/2006/relationships/image"/><Relationship Id="rId11" Target="../media/image28.svg" Type="http://schemas.openxmlformats.org/officeDocument/2006/relationships/image"/><Relationship Id="rId2" Target="../media/image21.png" Type="http://schemas.openxmlformats.org/officeDocument/2006/relationships/image"/><Relationship Id="rId3" Target="../media/image22.sv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 Id="rId6" Target="../media/image15.png" Type="http://schemas.openxmlformats.org/officeDocument/2006/relationships/image"/><Relationship Id="rId7" Target="../media/image16.svg" Type="http://schemas.openxmlformats.org/officeDocument/2006/relationships/image"/><Relationship Id="rId8" Target="../media/image25.png" Type="http://schemas.openxmlformats.org/officeDocument/2006/relationships/image"/><Relationship Id="rId9" Target="../media/image26.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9.png" Type="http://schemas.openxmlformats.org/officeDocument/2006/relationships/image"/><Relationship Id="rId3" Target="../media/image30.svg" Type="http://schemas.openxmlformats.org/officeDocument/2006/relationships/image"/><Relationship Id="rId4" Target="../media/image31.png" Type="http://schemas.openxmlformats.org/officeDocument/2006/relationships/image"/><Relationship Id="rId5" Target="../media/image32.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9.png" Type="http://schemas.openxmlformats.org/officeDocument/2006/relationships/image"/><Relationship Id="rId3" Target="../media/image30.svg" Type="http://schemas.openxmlformats.org/officeDocument/2006/relationships/image"/><Relationship Id="rId4" Target="../media/image33.png" Type="http://schemas.openxmlformats.org/officeDocument/2006/relationships/image"/><Relationship Id="rId5" Target="../media/image34.svg" Type="http://schemas.openxmlformats.org/officeDocument/2006/relationships/image"/><Relationship Id="rId6" Target="../media/image17.png" Type="http://schemas.openxmlformats.org/officeDocument/2006/relationships/image"/><Relationship Id="rId7" Target="../media/image18.svg" Type="http://schemas.openxmlformats.org/officeDocument/2006/relationships/image"/><Relationship Id="rId8" Target="../media/image35.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8.png" Type="http://schemas.openxmlformats.org/officeDocument/2006/relationships/image"/><Relationship Id="rId2" Target="../media/image29.png" Type="http://schemas.openxmlformats.org/officeDocument/2006/relationships/image"/><Relationship Id="rId3" Target="../media/image30.svg" Type="http://schemas.openxmlformats.org/officeDocument/2006/relationships/image"/><Relationship Id="rId4" Target="../media/image33.png" Type="http://schemas.openxmlformats.org/officeDocument/2006/relationships/image"/><Relationship Id="rId5" Target="../media/image34.svg" Type="http://schemas.openxmlformats.org/officeDocument/2006/relationships/image"/><Relationship Id="rId6" Target="../media/image36.png" Type="http://schemas.openxmlformats.org/officeDocument/2006/relationships/image"/><Relationship Id="rId7" Target="../media/image37.svg" Type="http://schemas.openxmlformats.org/officeDocument/2006/relationships/image"/><Relationship Id="rId8" Target="../media/image17.png" Type="http://schemas.openxmlformats.org/officeDocument/2006/relationships/image"/><Relationship Id="rId9" Target="../media/image18.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9.png" Type="http://schemas.openxmlformats.org/officeDocument/2006/relationships/image"/><Relationship Id="rId2" Target="../media/image29.png" Type="http://schemas.openxmlformats.org/officeDocument/2006/relationships/image"/><Relationship Id="rId3" Target="../media/image30.svg" Type="http://schemas.openxmlformats.org/officeDocument/2006/relationships/image"/><Relationship Id="rId4" Target="../media/image33.png" Type="http://schemas.openxmlformats.org/officeDocument/2006/relationships/image"/><Relationship Id="rId5" Target="../media/image34.svg" Type="http://schemas.openxmlformats.org/officeDocument/2006/relationships/image"/><Relationship Id="rId6" Target="../media/image36.png" Type="http://schemas.openxmlformats.org/officeDocument/2006/relationships/image"/><Relationship Id="rId7" Target="../media/image37.svg" Type="http://schemas.openxmlformats.org/officeDocument/2006/relationships/image"/><Relationship Id="rId8" Target="../media/image17.png" Type="http://schemas.openxmlformats.org/officeDocument/2006/relationships/image"/><Relationship Id="rId9" Target="../media/image18.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0.png" Type="http://schemas.openxmlformats.org/officeDocument/2006/relationships/image"/><Relationship Id="rId2" Target="../media/image29.png" Type="http://schemas.openxmlformats.org/officeDocument/2006/relationships/image"/><Relationship Id="rId3" Target="../media/image30.svg" Type="http://schemas.openxmlformats.org/officeDocument/2006/relationships/image"/><Relationship Id="rId4" Target="../media/image33.png" Type="http://schemas.openxmlformats.org/officeDocument/2006/relationships/image"/><Relationship Id="rId5" Target="../media/image34.svg" Type="http://schemas.openxmlformats.org/officeDocument/2006/relationships/image"/><Relationship Id="rId6" Target="../media/image36.png" Type="http://schemas.openxmlformats.org/officeDocument/2006/relationships/image"/><Relationship Id="rId7" Target="../media/image37.svg" Type="http://schemas.openxmlformats.org/officeDocument/2006/relationships/image"/><Relationship Id="rId8" Target="../media/image17.png" Type="http://schemas.openxmlformats.org/officeDocument/2006/relationships/image"/><Relationship Id="rId9" Target="../media/image18.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1.png" Type="http://schemas.openxmlformats.org/officeDocument/2006/relationships/image"/><Relationship Id="rId2" Target="../media/image29.png" Type="http://schemas.openxmlformats.org/officeDocument/2006/relationships/image"/><Relationship Id="rId3" Target="../media/image30.svg" Type="http://schemas.openxmlformats.org/officeDocument/2006/relationships/image"/><Relationship Id="rId4" Target="../media/image33.png" Type="http://schemas.openxmlformats.org/officeDocument/2006/relationships/image"/><Relationship Id="rId5" Target="../media/image34.svg" Type="http://schemas.openxmlformats.org/officeDocument/2006/relationships/image"/><Relationship Id="rId6" Target="../media/image36.png" Type="http://schemas.openxmlformats.org/officeDocument/2006/relationships/image"/><Relationship Id="rId7" Target="../media/image37.svg" Type="http://schemas.openxmlformats.org/officeDocument/2006/relationships/image"/><Relationship Id="rId8" Target="../media/image17.png" Type="http://schemas.openxmlformats.org/officeDocument/2006/relationships/image"/><Relationship Id="rId9" Target="../media/image18.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CF2D2D"/>
        </a:solidFill>
      </p:bgPr>
    </p:bg>
    <p:spTree>
      <p:nvGrpSpPr>
        <p:cNvPr id="1" name=""/>
        <p:cNvGrpSpPr/>
        <p:nvPr/>
      </p:nvGrpSpPr>
      <p:grpSpPr>
        <a:xfrm>
          <a:off x="0" y="0"/>
          <a:ext cx="0" cy="0"/>
          <a:chOff x="0" y="0"/>
          <a:chExt cx="0" cy="0"/>
        </a:xfrm>
      </p:grpSpPr>
      <p:sp>
        <p:nvSpPr>
          <p:cNvPr name="Freeform 2" id="2"/>
          <p:cNvSpPr/>
          <p:nvPr/>
        </p:nvSpPr>
        <p:spPr>
          <a:xfrm flipH="false" flipV="false" rot="0">
            <a:off x="16385201" y="9258300"/>
            <a:ext cx="1687367" cy="607452"/>
          </a:xfrm>
          <a:custGeom>
            <a:avLst/>
            <a:gdLst/>
            <a:ahLst/>
            <a:cxnLst/>
            <a:rect r="r" b="b" t="t" l="l"/>
            <a:pathLst>
              <a:path h="607452" w="1687367">
                <a:moveTo>
                  <a:pt x="0" y="0"/>
                </a:moveTo>
                <a:lnTo>
                  <a:pt x="1687367" y="0"/>
                </a:lnTo>
                <a:lnTo>
                  <a:pt x="1687367" y="607452"/>
                </a:lnTo>
                <a:lnTo>
                  <a:pt x="0" y="60745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2097174" y="789344"/>
            <a:ext cx="5162126" cy="3768352"/>
          </a:xfrm>
          <a:custGeom>
            <a:avLst/>
            <a:gdLst/>
            <a:ahLst/>
            <a:cxnLst/>
            <a:rect r="r" b="b" t="t" l="l"/>
            <a:pathLst>
              <a:path h="3768352" w="5162126">
                <a:moveTo>
                  <a:pt x="0" y="0"/>
                </a:moveTo>
                <a:lnTo>
                  <a:pt x="5162126" y="0"/>
                </a:lnTo>
                <a:lnTo>
                  <a:pt x="5162126" y="3768351"/>
                </a:lnTo>
                <a:lnTo>
                  <a:pt x="0" y="376835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3978891" y="4047892"/>
            <a:ext cx="10330218" cy="3394002"/>
          </a:xfrm>
          <a:prstGeom prst="rect">
            <a:avLst/>
          </a:prstGeom>
        </p:spPr>
        <p:txBody>
          <a:bodyPr anchor="t" rtlCol="false" tIns="0" lIns="0" bIns="0" rIns="0">
            <a:spAutoFit/>
          </a:bodyPr>
          <a:lstStyle/>
          <a:p>
            <a:pPr algn="ctr" marL="0" indent="0" lvl="0">
              <a:lnSpc>
                <a:spcPts val="13289"/>
              </a:lnSpc>
            </a:pPr>
            <a:r>
              <a:rPr lang="en-US" sz="11657">
                <a:solidFill>
                  <a:srgbClr val="A2272C"/>
                </a:solidFill>
                <a:latin typeface="Gagalin"/>
                <a:ea typeface="Gagalin"/>
                <a:cs typeface="Gagalin"/>
                <a:sym typeface="Gagalin"/>
              </a:rPr>
              <a:t>BLOOD GROUP IDENTIFICATION </a:t>
            </a:r>
          </a:p>
        </p:txBody>
      </p:sp>
      <p:sp>
        <p:nvSpPr>
          <p:cNvPr name="Freeform 5" id="5"/>
          <p:cNvSpPr/>
          <p:nvPr/>
        </p:nvSpPr>
        <p:spPr>
          <a:xfrm flipH="false" flipV="false" rot="0">
            <a:off x="1028700" y="7889280"/>
            <a:ext cx="2722128" cy="1672746"/>
          </a:xfrm>
          <a:custGeom>
            <a:avLst/>
            <a:gdLst/>
            <a:ahLst/>
            <a:cxnLst/>
            <a:rect r="r" b="b" t="t" l="l"/>
            <a:pathLst>
              <a:path h="1672746" w="2722128">
                <a:moveTo>
                  <a:pt x="0" y="0"/>
                </a:moveTo>
                <a:lnTo>
                  <a:pt x="2722128" y="0"/>
                </a:lnTo>
                <a:lnTo>
                  <a:pt x="2722128" y="1672746"/>
                </a:lnTo>
                <a:lnTo>
                  <a:pt x="0" y="167274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147396" y="-1028700"/>
            <a:ext cx="4352192" cy="4114800"/>
          </a:xfrm>
          <a:custGeom>
            <a:avLst/>
            <a:gdLst/>
            <a:ahLst/>
            <a:cxnLst/>
            <a:rect r="r" b="b" t="t" l="l"/>
            <a:pathLst>
              <a:path h="4114800" w="4352192">
                <a:moveTo>
                  <a:pt x="0" y="0"/>
                </a:moveTo>
                <a:lnTo>
                  <a:pt x="4352192" y="0"/>
                </a:lnTo>
                <a:lnTo>
                  <a:pt x="4352192"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1028700" y="789344"/>
            <a:ext cx="3191874" cy="3191874"/>
          </a:xfrm>
          <a:custGeom>
            <a:avLst/>
            <a:gdLst/>
            <a:ahLst/>
            <a:cxnLst/>
            <a:rect r="r" b="b" t="t" l="l"/>
            <a:pathLst>
              <a:path h="3191874" w="3191874">
                <a:moveTo>
                  <a:pt x="0" y="0"/>
                </a:moveTo>
                <a:lnTo>
                  <a:pt x="3191874" y="0"/>
                </a:lnTo>
                <a:lnTo>
                  <a:pt x="3191874" y="3191873"/>
                </a:lnTo>
                <a:lnTo>
                  <a:pt x="0" y="319187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15104787" y="6147485"/>
            <a:ext cx="4309027" cy="4429841"/>
          </a:xfrm>
          <a:custGeom>
            <a:avLst/>
            <a:gdLst/>
            <a:ahLst/>
            <a:cxnLst/>
            <a:rect r="r" b="b" t="t" l="l"/>
            <a:pathLst>
              <a:path h="4429841" w="4309027">
                <a:moveTo>
                  <a:pt x="0" y="0"/>
                </a:moveTo>
                <a:lnTo>
                  <a:pt x="4309026" y="0"/>
                </a:lnTo>
                <a:lnTo>
                  <a:pt x="4309026" y="4429841"/>
                </a:lnTo>
                <a:lnTo>
                  <a:pt x="0" y="4429841"/>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9" id="9"/>
          <p:cNvSpPr txBox="true"/>
          <p:nvPr/>
        </p:nvSpPr>
        <p:spPr>
          <a:xfrm rot="0">
            <a:off x="5180933" y="2020404"/>
            <a:ext cx="8223434" cy="842339"/>
          </a:xfrm>
          <a:prstGeom prst="rect">
            <a:avLst/>
          </a:prstGeom>
        </p:spPr>
        <p:txBody>
          <a:bodyPr anchor="t" rtlCol="false" tIns="0" lIns="0" bIns="0" rIns="0">
            <a:spAutoFit/>
          </a:bodyPr>
          <a:lstStyle/>
          <a:p>
            <a:pPr algn="ctr">
              <a:lnSpc>
                <a:spcPts val="5709"/>
              </a:lnSpc>
            </a:pPr>
            <a:r>
              <a:rPr lang="en-US" b="true" sz="4391">
                <a:solidFill>
                  <a:srgbClr val="FFFFFF"/>
                </a:solidFill>
                <a:latin typeface="Agrandir Bold"/>
                <a:ea typeface="Agrandir Bold"/>
                <a:cs typeface="Agrandir Bold"/>
                <a:sym typeface="Agrandir Bold"/>
              </a:rPr>
              <a:t>TEAM 5</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A41F20"/>
        </a:solidFill>
      </p:bgPr>
    </p:bg>
    <p:spTree>
      <p:nvGrpSpPr>
        <p:cNvPr id="1" name=""/>
        <p:cNvGrpSpPr/>
        <p:nvPr/>
      </p:nvGrpSpPr>
      <p:grpSpPr>
        <a:xfrm>
          <a:off x="0" y="0"/>
          <a:ext cx="0" cy="0"/>
          <a:chOff x="0" y="0"/>
          <a:chExt cx="0" cy="0"/>
        </a:xfrm>
      </p:grpSpPr>
      <p:sp>
        <p:nvSpPr>
          <p:cNvPr name="Freeform 2" id="2"/>
          <p:cNvSpPr/>
          <p:nvPr/>
        </p:nvSpPr>
        <p:spPr>
          <a:xfrm flipH="false" flipV="false" rot="-2018171">
            <a:off x="-1234963" y="-1407664"/>
            <a:ext cx="5434068" cy="3784087"/>
          </a:xfrm>
          <a:custGeom>
            <a:avLst/>
            <a:gdLst/>
            <a:ahLst/>
            <a:cxnLst/>
            <a:rect r="r" b="b" t="t" l="l"/>
            <a:pathLst>
              <a:path h="3784087" w="5434068">
                <a:moveTo>
                  <a:pt x="0" y="0"/>
                </a:moveTo>
                <a:lnTo>
                  <a:pt x="5434067" y="0"/>
                </a:lnTo>
                <a:lnTo>
                  <a:pt x="5434067" y="3784088"/>
                </a:lnTo>
                <a:lnTo>
                  <a:pt x="0" y="378408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5400000">
            <a:off x="7015603" y="-221209"/>
            <a:ext cx="13604521" cy="9671578"/>
          </a:xfrm>
          <a:custGeom>
            <a:avLst/>
            <a:gdLst/>
            <a:ahLst/>
            <a:cxnLst/>
            <a:rect r="r" b="b" t="t" l="l"/>
            <a:pathLst>
              <a:path h="9671578" w="13604521">
                <a:moveTo>
                  <a:pt x="0" y="0"/>
                </a:moveTo>
                <a:lnTo>
                  <a:pt x="13604522" y="0"/>
                </a:lnTo>
                <a:lnTo>
                  <a:pt x="13604522" y="9671578"/>
                </a:lnTo>
                <a:lnTo>
                  <a:pt x="0" y="967157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6406257" y="5143500"/>
            <a:ext cx="2914626" cy="3278209"/>
          </a:xfrm>
          <a:custGeom>
            <a:avLst/>
            <a:gdLst/>
            <a:ahLst/>
            <a:cxnLst/>
            <a:rect r="r" b="b" t="t" l="l"/>
            <a:pathLst>
              <a:path h="3278209" w="2914626">
                <a:moveTo>
                  <a:pt x="0" y="0"/>
                </a:moveTo>
                <a:lnTo>
                  <a:pt x="2914626" y="0"/>
                </a:lnTo>
                <a:lnTo>
                  <a:pt x="2914626" y="3278209"/>
                </a:lnTo>
                <a:lnTo>
                  <a:pt x="0" y="32782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6537601" y="9410700"/>
            <a:ext cx="1687367" cy="607452"/>
          </a:xfrm>
          <a:custGeom>
            <a:avLst/>
            <a:gdLst/>
            <a:ahLst/>
            <a:cxnLst/>
            <a:rect r="r" b="b" t="t" l="l"/>
            <a:pathLst>
              <a:path h="607452" w="1687367">
                <a:moveTo>
                  <a:pt x="0" y="0"/>
                </a:moveTo>
                <a:lnTo>
                  <a:pt x="1687367" y="0"/>
                </a:lnTo>
                <a:lnTo>
                  <a:pt x="1687367" y="607452"/>
                </a:lnTo>
                <a:lnTo>
                  <a:pt x="0" y="60745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6" id="6"/>
          <p:cNvSpPr txBox="true"/>
          <p:nvPr/>
        </p:nvSpPr>
        <p:spPr>
          <a:xfrm rot="0">
            <a:off x="2024477" y="4062397"/>
            <a:ext cx="14381780" cy="1536645"/>
          </a:xfrm>
          <a:prstGeom prst="rect">
            <a:avLst/>
          </a:prstGeom>
        </p:spPr>
        <p:txBody>
          <a:bodyPr anchor="t" rtlCol="false" tIns="0" lIns="0" bIns="0" rIns="0">
            <a:spAutoFit/>
          </a:bodyPr>
          <a:lstStyle/>
          <a:p>
            <a:pPr algn="ctr" marL="0" indent="0" lvl="0">
              <a:lnSpc>
                <a:spcPts val="11866"/>
              </a:lnSpc>
            </a:pPr>
            <a:r>
              <a:rPr lang="en-US" b="true" sz="10409" u="sng">
                <a:solidFill>
                  <a:srgbClr val="A2272C"/>
                </a:solidFill>
                <a:latin typeface="Londrina Solid Heavy"/>
                <a:ea typeface="Londrina Solid Heavy"/>
                <a:cs typeface="Londrina Solid Heavy"/>
                <a:sym typeface="Londrina Solid Heavy"/>
                <a:hlinkClick r:id="rId10" tooltip="http://127.0.0.1:8000"/>
              </a:rPr>
              <a:t>LIVE DEMO </a:t>
            </a:r>
          </a:p>
        </p:txBody>
      </p:sp>
    </p:spTree>
  </p:cSld>
  <p:clrMapOvr>
    <a:masterClrMapping/>
  </p:clrMapOvr>
  <p:transition spd="fast">
    <p:cover dir="d"/>
  </p:transition>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A41F20"/>
        </a:solidFill>
      </p:bgPr>
    </p:bg>
    <p:spTree>
      <p:nvGrpSpPr>
        <p:cNvPr id="1" name=""/>
        <p:cNvGrpSpPr/>
        <p:nvPr/>
      </p:nvGrpSpPr>
      <p:grpSpPr>
        <a:xfrm>
          <a:off x="0" y="0"/>
          <a:ext cx="0" cy="0"/>
          <a:chOff x="0" y="0"/>
          <a:chExt cx="0" cy="0"/>
        </a:xfrm>
      </p:grpSpPr>
      <p:sp>
        <p:nvSpPr>
          <p:cNvPr name="Freeform 2" id="2"/>
          <p:cNvSpPr/>
          <p:nvPr/>
        </p:nvSpPr>
        <p:spPr>
          <a:xfrm flipH="false" flipV="false" rot="357786">
            <a:off x="293684" y="-1877490"/>
            <a:ext cx="3043573" cy="5812379"/>
          </a:xfrm>
          <a:custGeom>
            <a:avLst/>
            <a:gdLst/>
            <a:ahLst/>
            <a:cxnLst/>
            <a:rect r="r" b="b" t="t" l="l"/>
            <a:pathLst>
              <a:path h="5812379" w="3043573">
                <a:moveTo>
                  <a:pt x="0" y="0"/>
                </a:moveTo>
                <a:lnTo>
                  <a:pt x="3043573" y="0"/>
                </a:lnTo>
                <a:lnTo>
                  <a:pt x="3043573" y="5812380"/>
                </a:lnTo>
                <a:lnTo>
                  <a:pt x="0" y="581238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5441377" y="5143500"/>
            <a:ext cx="5693246" cy="6578330"/>
          </a:xfrm>
          <a:custGeom>
            <a:avLst/>
            <a:gdLst/>
            <a:ahLst/>
            <a:cxnLst/>
            <a:rect r="r" b="b" t="t" l="l"/>
            <a:pathLst>
              <a:path h="6578330" w="5693246">
                <a:moveTo>
                  <a:pt x="0" y="0"/>
                </a:moveTo>
                <a:lnTo>
                  <a:pt x="5693246" y="0"/>
                </a:lnTo>
                <a:lnTo>
                  <a:pt x="5693246" y="6578330"/>
                </a:lnTo>
                <a:lnTo>
                  <a:pt x="0" y="657833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10800000">
            <a:off x="1385792" y="2081660"/>
            <a:ext cx="15466734" cy="8205340"/>
          </a:xfrm>
          <a:custGeom>
            <a:avLst/>
            <a:gdLst/>
            <a:ahLst/>
            <a:cxnLst/>
            <a:rect r="r" b="b" t="t" l="l"/>
            <a:pathLst>
              <a:path h="8205340" w="15466734">
                <a:moveTo>
                  <a:pt x="0" y="0"/>
                </a:moveTo>
                <a:lnTo>
                  <a:pt x="15466734" y="0"/>
                </a:lnTo>
                <a:lnTo>
                  <a:pt x="15466734" y="8205340"/>
                </a:lnTo>
                <a:lnTo>
                  <a:pt x="0" y="8205340"/>
                </a:lnTo>
                <a:lnTo>
                  <a:pt x="0" y="0"/>
                </a:lnTo>
                <a:close/>
              </a:path>
            </a:pathLst>
          </a:custGeom>
          <a:blipFill>
            <a:blip r:embed="rId6">
              <a:extLst>
                <a:ext uri="{96DAC541-7B7A-43D3-8B79-37D633B846F1}">
                  <asvg:svgBlip xmlns:asvg="http://schemas.microsoft.com/office/drawing/2016/SVG/main" r:embed="rId7"/>
                </a:ext>
              </a:extLst>
            </a:blip>
            <a:stretch>
              <a:fillRect l="0" t="-13463" r="0" b="-20540"/>
            </a:stretch>
          </a:blipFill>
        </p:spPr>
      </p:sp>
      <p:sp>
        <p:nvSpPr>
          <p:cNvPr name="Freeform 5" id="5"/>
          <p:cNvSpPr/>
          <p:nvPr/>
        </p:nvSpPr>
        <p:spPr>
          <a:xfrm flipH="false" flipV="false" rot="0">
            <a:off x="1385792" y="3086669"/>
            <a:ext cx="1962939" cy="1420454"/>
          </a:xfrm>
          <a:custGeom>
            <a:avLst/>
            <a:gdLst/>
            <a:ahLst/>
            <a:cxnLst/>
            <a:rect r="r" b="b" t="t" l="l"/>
            <a:pathLst>
              <a:path h="1420454" w="1962939">
                <a:moveTo>
                  <a:pt x="0" y="0"/>
                </a:moveTo>
                <a:lnTo>
                  <a:pt x="1962939" y="0"/>
                </a:lnTo>
                <a:lnTo>
                  <a:pt x="1962939" y="1420454"/>
                </a:lnTo>
                <a:lnTo>
                  <a:pt x="0" y="142045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1206765" y="2294142"/>
            <a:ext cx="2141966" cy="1585055"/>
          </a:xfrm>
          <a:custGeom>
            <a:avLst/>
            <a:gdLst/>
            <a:ahLst/>
            <a:cxnLst/>
            <a:rect r="r" b="b" t="t" l="l"/>
            <a:pathLst>
              <a:path h="1585055" w="2141966">
                <a:moveTo>
                  <a:pt x="0" y="0"/>
                </a:moveTo>
                <a:lnTo>
                  <a:pt x="2141966" y="0"/>
                </a:lnTo>
                <a:lnTo>
                  <a:pt x="2141966" y="1585054"/>
                </a:lnTo>
                <a:lnTo>
                  <a:pt x="0" y="158505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7" id="7"/>
          <p:cNvSpPr/>
          <p:nvPr/>
        </p:nvSpPr>
        <p:spPr>
          <a:xfrm flipH="false" flipV="false" rot="0">
            <a:off x="14918717" y="9452180"/>
            <a:ext cx="1687367" cy="607452"/>
          </a:xfrm>
          <a:custGeom>
            <a:avLst/>
            <a:gdLst/>
            <a:ahLst/>
            <a:cxnLst/>
            <a:rect r="r" b="b" t="t" l="l"/>
            <a:pathLst>
              <a:path h="607452" w="1687367">
                <a:moveTo>
                  <a:pt x="0" y="0"/>
                </a:moveTo>
                <a:lnTo>
                  <a:pt x="1687367" y="0"/>
                </a:lnTo>
                <a:lnTo>
                  <a:pt x="1687367" y="607452"/>
                </a:lnTo>
                <a:lnTo>
                  <a:pt x="0" y="607452"/>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pic>
        <p:nvPicPr>
          <p:cNvPr name="Picture 8" id="8"/>
          <p:cNvPicPr>
            <a:picLocks noChangeAspect="true"/>
          </p:cNvPicPr>
          <p:nvPr/>
        </p:nvPicPr>
        <p:blipFill>
          <a:blip r:embed="rId14"/>
          <a:srcRect l="0" t="0" r="0" b="0"/>
          <a:stretch>
            <a:fillRect/>
          </a:stretch>
        </p:blipFill>
        <p:spPr>
          <a:xfrm flipH="false" flipV="false" rot="0">
            <a:off x="14383225" y="663413"/>
            <a:ext cx="3021255" cy="3413847"/>
          </a:xfrm>
          <a:prstGeom prst="rect">
            <a:avLst/>
          </a:prstGeom>
        </p:spPr>
      </p:pic>
      <p:sp>
        <p:nvSpPr>
          <p:cNvPr name="TextBox 9" id="9"/>
          <p:cNvSpPr txBox="true"/>
          <p:nvPr/>
        </p:nvSpPr>
        <p:spPr>
          <a:xfrm rot="0">
            <a:off x="7184241" y="750943"/>
            <a:ext cx="4538531" cy="994791"/>
          </a:xfrm>
          <a:prstGeom prst="rect">
            <a:avLst/>
          </a:prstGeom>
        </p:spPr>
        <p:txBody>
          <a:bodyPr anchor="t" rtlCol="false" tIns="0" lIns="0" bIns="0" rIns="0">
            <a:spAutoFit/>
          </a:bodyPr>
          <a:lstStyle/>
          <a:p>
            <a:pPr algn="ctr" marL="0" indent="0" lvl="0">
              <a:lnSpc>
                <a:spcPts val="7752"/>
              </a:lnSpc>
            </a:pPr>
            <a:r>
              <a:rPr lang="en-US" b="true" sz="6800">
                <a:solidFill>
                  <a:srgbClr val="A2272C"/>
                </a:solidFill>
                <a:latin typeface="Londrina Solid Heavy"/>
                <a:ea typeface="Londrina Solid Heavy"/>
                <a:cs typeface="Londrina Solid Heavy"/>
                <a:sym typeface="Londrina Solid Heavy"/>
              </a:rPr>
              <a:t>CONCLUSION</a:t>
            </a:r>
          </a:p>
        </p:txBody>
      </p:sp>
      <p:sp>
        <p:nvSpPr>
          <p:cNvPr name="TextBox 10" id="10"/>
          <p:cNvSpPr txBox="true"/>
          <p:nvPr/>
        </p:nvSpPr>
        <p:spPr>
          <a:xfrm rot="0">
            <a:off x="3762258" y="3120269"/>
            <a:ext cx="10897770" cy="4648719"/>
          </a:xfrm>
          <a:prstGeom prst="rect">
            <a:avLst/>
          </a:prstGeom>
        </p:spPr>
        <p:txBody>
          <a:bodyPr anchor="t" rtlCol="false" tIns="0" lIns="0" bIns="0" rIns="0">
            <a:spAutoFit/>
          </a:bodyPr>
          <a:lstStyle/>
          <a:p>
            <a:pPr algn="l">
              <a:lnSpc>
                <a:spcPts val="3024"/>
              </a:lnSpc>
            </a:pPr>
            <a:r>
              <a:rPr lang="en-US" sz="2326" b="true">
                <a:solidFill>
                  <a:srgbClr val="000000"/>
                </a:solidFill>
                <a:latin typeface="Agrandir Bold"/>
                <a:ea typeface="Agrandir Bold"/>
                <a:cs typeface="Agrandir Bold"/>
                <a:sym typeface="Agrandir Bold"/>
              </a:rPr>
              <a:t>The Blood Group Identification System successfully integrates computer vision technology using OpenCV to analyze blood sample images and determine the corresponding blood type. Key features include:</a:t>
            </a:r>
          </a:p>
          <a:p>
            <a:pPr algn="l">
              <a:lnSpc>
                <a:spcPts val="3024"/>
              </a:lnSpc>
            </a:pPr>
            <a:r>
              <a:rPr lang="en-US" sz="2326" b="true">
                <a:solidFill>
                  <a:srgbClr val="000000"/>
                </a:solidFill>
                <a:latin typeface="Agrandir Bold"/>
                <a:ea typeface="Agrandir Bold"/>
                <a:cs typeface="Agrandir Bold"/>
                <a:sym typeface="Agrandir Bold"/>
              </a:rPr>
              <a:t>- User-friendly website with About, Registration, and Login pages</a:t>
            </a:r>
          </a:p>
          <a:p>
            <a:pPr algn="l">
              <a:lnSpc>
                <a:spcPts val="3024"/>
              </a:lnSpc>
            </a:pPr>
            <a:r>
              <a:rPr lang="en-US" sz="2326" b="true">
                <a:solidFill>
                  <a:srgbClr val="000000"/>
                </a:solidFill>
                <a:latin typeface="Agrandir Bold"/>
                <a:ea typeface="Agrandir Bold"/>
                <a:cs typeface="Agrandir Bold"/>
                <a:sym typeface="Agrandir Bold"/>
              </a:rPr>
              <a:t>- Profile page for uploading blood sample images</a:t>
            </a:r>
          </a:p>
          <a:p>
            <a:pPr algn="l">
              <a:lnSpc>
                <a:spcPts val="3024"/>
              </a:lnSpc>
            </a:pPr>
            <a:r>
              <a:rPr lang="en-US" sz="2326" b="true">
                <a:solidFill>
                  <a:srgbClr val="000000"/>
                </a:solidFill>
                <a:latin typeface="Agrandir Bold"/>
                <a:ea typeface="Agrandir Bold"/>
                <a:cs typeface="Agrandir Bold"/>
                <a:sym typeface="Agrandir Bold"/>
              </a:rPr>
              <a:t>- Automated image analysis using OpenCV</a:t>
            </a:r>
          </a:p>
          <a:p>
            <a:pPr algn="l">
              <a:lnSpc>
                <a:spcPts val="3024"/>
              </a:lnSpc>
            </a:pPr>
            <a:r>
              <a:rPr lang="en-US" sz="2326" b="true">
                <a:solidFill>
                  <a:srgbClr val="000000"/>
                </a:solidFill>
                <a:latin typeface="Agrandir Bold"/>
                <a:ea typeface="Agrandir Bold"/>
                <a:cs typeface="Agrandir Bold"/>
                <a:sym typeface="Agrandir Bold"/>
              </a:rPr>
              <a:t>-</a:t>
            </a:r>
            <a:r>
              <a:rPr lang="en-US" sz="2326" b="true">
                <a:solidFill>
                  <a:srgbClr val="000000"/>
                </a:solidFill>
                <a:latin typeface="Agrandir Bold"/>
                <a:ea typeface="Agrandir Bold"/>
                <a:cs typeface="Agrandir Bold"/>
                <a:sym typeface="Agrandir Bold"/>
              </a:rPr>
              <a:t> Accurate blood type determination through predefined conditions</a:t>
            </a:r>
          </a:p>
          <a:p>
            <a:pPr algn="l">
              <a:lnSpc>
                <a:spcPts val="3024"/>
              </a:lnSpc>
            </a:pPr>
            <a:r>
              <a:rPr lang="en-US" sz="2326" b="true">
                <a:solidFill>
                  <a:srgbClr val="000000"/>
                </a:solidFill>
                <a:latin typeface="Agrandir Bold"/>
                <a:ea typeface="Agrandir Bold"/>
                <a:cs typeface="Agrandir Bold"/>
                <a:sym typeface="Agrandir Bold"/>
              </a:rPr>
              <a:t>- Displays the uploaded image, processes it into a morphological image highlighting key features, and detects the blood group</a:t>
            </a:r>
          </a:p>
          <a:p>
            <a:pPr algn="l">
              <a:lnSpc>
                <a:spcPts val="3024"/>
              </a:lnSpc>
            </a:pPr>
          </a:p>
          <a:p>
            <a:pPr algn="l">
              <a:lnSpc>
                <a:spcPts val="3024"/>
              </a:lnSpc>
            </a:pPr>
            <a:r>
              <a:rPr lang="en-US" sz="2326" b="true">
                <a:solidFill>
                  <a:srgbClr val="000000"/>
                </a:solidFill>
                <a:latin typeface="Agrandir Bold"/>
                <a:ea typeface="Agrandir Bold"/>
                <a:cs typeface="Agrandir Bold"/>
                <a:sym typeface="Agrandir Bold"/>
              </a:rPr>
              <a:t>Milestones Achieved:</a:t>
            </a:r>
          </a:p>
          <a:p>
            <a:pPr algn="l">
              <a:lnSpc>
                <a:spcPts val="3024"/>
              </a:lnSpc>
            </a:pPr>
          </a:p>
        </p:txBody>
      </p:sp>
      <p:sp>
        <p:nvSpPr>
          <p:cNvPr name="TextBox 11" id="11"/>
          <p:cNvSpPr txBox="true"/>
          <p:nvPr/>
        </p:nvSpPr>
        <p:spPr>
          <a:xfrm rot="0">
            <a:off x="3244878" y="7613543"/>
            <a:ext cx="11415149" cy="2142363"/>
          </a:xfrm>
          <a:prstGeom prst="rect">
            <a:avLst/>
          </a:prstGeom>
        </p:spPr>
        <p:txBody>
          <a:bodyPr anchor="t" rtlCol="false" tIns="0" lIns="0" bIns="0" rIns="0">
            <a:spAutoFit/>
          </a:bodyPr>
          <a:lstStyle/>
          <a:p>
            <a:pPr algn="l" marL="518160" indent="-259080" lvl="1">
              <a:lnSpc>
                <a:spcPts val="2736"/>
              </a:lnSpc>
              <a:buAutoNum type="arabicPeriod" startAt="1"/>
            </a:pPr>
            <a:r>
              <a:rPr lang="en-US" sz="2400">
                <a:solidFill>
                  <a:srgbClr val="000000"/>
                </a:solidFill>
                <a:latin typeface="Agrandir"/>
                <a:ea typeface="Agrandir"/>
                <a:cs typeface="Agrandir"/>
                <a:sym typeface="Agrandir"/>
              </a:rPr>
              <a:t> </a:t>
            </a:r>
            <a:r>
              <a:rPr lang="en-US" sz="2400">
                <a:solidFill>
                  <a:srgbClr val="000000"/>
                </a:solidFill>
                <a:latin typeface="Agrandir"/>
                <a:ea typeface="Agrandir"/>
                <a:cs typeface="Agrandir"/>
                <a:sym typeface="Agrandir"/>
              </a:rPr>
              <a:t>Development </a:t>
            </a:r>
            <a:r>
              <a:rPr lang="en-US" sz="2400">
                <a:solidFill>
                  <a:srgbClr val="000000"/>
                </a:solidFill>
                <a:latin typeface="Agrandir"/>
                <a:ea typeface="Agrandir"/>
                <a:cs typeface="Agrandir"/>
                <a:sym typeface="Agrandir"/>
              </a:rPr>
              <a:t>of user interface and registration/login functionality</a:t>
            </a:r>
          </a:p>
          <a:p>
            <a:pPr algn="l" marL="518160" indent="-259080" lvl="1">
              <a:lnSpc>
                <a:spcPts val="2736"/>
              </a:lnSpc>
              <a:buAutoNum type="arabicPeriod" startAt="1"/>
            </a:pPr>
            <a:r>
              <a:rPr lang="en-US" sz="2400">
                <a:solidFill>
                  <a:srgbClr val="000000"/>
                </a:solidFill>
                <a:latin typeface="Agrandir"/>
                <a:ea typeface="Agrandir"/>
                <a:cs typeface="Agrandir"/>
                <a:sym typeface="Agrandir"/>
              </a:rPr>
              <a:t> Integration of OpenCV for image analysis and blood type determination</a:t>
            </a:r>
          </a:p>
          <a:p>
            <a:pPr algn="l" marL="518160" indent="-259080" lvl="1">
              <a:lnSpc>
                <a:spcPts val="2736"/>
              </a:lnSpc>
              <a:buAutoNum type="arabicPeriod" startAt="1"/>
            </a:pPr>
            <a:r>
              <a:rPr lang="en-US" sz="2400">
                <a:solidFill>
                  <a:srgbClr val="000000"/>
                </a:solidFill>
                <a:latin typeface="Agrandir"/>
                <a:ea typeface="Agrandir"/>
                <a:cs typeface="Agrandir"/>
                <a:sym typeface="Agrandir"/>
              </a:rPr>
              <a:t> Function which calculates and displays the contour length of the blood cells from the image uploaded by the user.</a:t>
            </a:r>
          </a:p>
          <a:p>
            <a:pPr algn="l" marL="518160" indent="-259080" lvl="1">
              <a:lnSpc>
                <a:spcPts val="2736"/>
              </a:lnSpc>
              <a:buAutoNum type="arabicPeriod" startAt="1"/>
            </a:pPr>
            <a:r>
              <a:rPr lang="en-US" sz="2400">
                <a:solidFill>
                  <a:srgbClr val="000000"/>
                </a:solidFill>
                <a:latin typeface="Agrandir"/>
                <a:ea typeface="Agrandir"/>
                <a:cs typeface="Agrandir"/>
                <a:sym typeface="Agrandir"/>
              </a:rPr>
              <a:t>Displays the uploaded image, processes it into a morphological image highlighting key features, and detects the blood group</a:t>
            </a:r>
          </a:p>
        </p:txBody>
      </p:sp>
    </p:spTree>
  </p:cSld>
  <p:clrMapOvr>
    <a:masterClrMapping/>
  </p:clrMapOvr>
  <p:transition spd="fast">
    <p:cover dir="d"/>
  </p:transition>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8B6AD"/>
        </a:solidFill>
      </p:bgPr>
    </p:bg>
    <p:spTree>
      <p:nvGrpSpPr>
        <p:cNvPr id="1" name=""/>
        <p:cNvGrpSpPr/>
        <p:nvPr/>
      </p:nvGrpSpPr>
      <p:grpSpPr>
        <a:xfrm>
          <a:off x="0" y="0"/>
          <a:ext cx="0" cy="0"/>
          <a:chOff x="0" y="0"/>
          <a:chExt cx="0" cy="0"/>
        </a:xfrm>
      </p:grpSpPr>
      <p:sp>
        <p:nvSpPr>
          <p:cNvPr name="Freeform 2" id="2"/>
          <p:cNvSpPr/>
          <p:nvPr/>
        </p:nvSpPr>
        <p:spPr>
          <a:xfrm flipH="false" flipV="false" rot="0">
            <a:off x="14948810" y="5708526"/>
            <a:ext cx="5401528" cy="5451083"/>
          </a:xfrm>
          <a:custGeom>
            <a:avLst/>
            <a:gdLst/>
            <a:ahLst/>
            <a:cxnLst/>
            <a:rect r="r" b="b" t="t" l="l"/>
            <a:pathLst>
              <a:path h="5451083" w="5401528">
                <a:moveTo>
                  <a:pt x="0" y="0"/>
                </a:moveTo>
                <a:lnTo>
                  <a:pt x="5401528" y="0"/>
                </a:lnTo>
                <a:lnTo>
                  <a:pt x="5401528" y="5451084"/>
                </a:lnTo>
                <a:lnTo>
                  <a:pt x="0" y="54510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5400000">
            <a:off x="650632" y="3955438"/>
            <a:ext cx="5457275" cy="4636337"/>
          </a:xfrm>
          <a:custGeom>
            <a:avLst/>
            <a:gdLst/>
            <a:ahLst/>
            <a:cxnLst/>
            <a:rect r="r" b="b" t="t" l="l"/>
            <a:pathLst>
              <a:path h="4636337" w="5457275">
                <a:moveTo>
                  <a:pt x="0" y="0"/>
                </a:moveTo>
                <a:lnTo>
                  <a:pt x="5457275" y="0"/>
                </a:lnTo>
                <a:lnTo>
                  <a:pt x="5457275" y="4636338"/>
                </a:lnTo>
                <a:lnTo>
                  <a:pt x="0" y="4636338"/>
                </a:lnTo>
                <a:lnTo>
                  <a:pt x="0" y="0"/>
                </a:lnTo>
                <a:close/>
              </a:path>
            </a:pathLst>
          </a:custGeom>
          <a:blipFill>
            <a:blip r:embed="rId4">
              <a:extLst>
                <a:ext uri="{96DAC541-7B7A-43D3-8B79-37D633B846F1}">
                  <asvg:svgBlip xmlns:asvg="http://schemas.microsoft.com/office/drawing/2016/SVG/main" r:embed="rId5"/>
                </a:ext>
              </a:extLst>
            </a:blip>
            <a:stretch>
              <a:fillRect l="0" t="-16420" r="-64314" b="-21075"/>
            </a:stretch>
          </a:blipFill>
        </p:spPr>
      </p:sp>
      <p:sp>
        <p:nvSpPr>
          <p:cNvPr name="Freeform 4" id="4"/>
          <p:cNvSpPr/>
          <p:nvPr/>
        </p:nvSpPr>
        <p:spPr>
          <a:xfrm flipH="false" flipV="false" rot="5400000">
            <a:off x="6280553" y="3959986"/>
            <a:ext cx="5457275" cy="4636337"/>
          </a:xfrm>
          <a:custGeom>
            <a:avLst/>
            <a:gdLst/>
            <a:ahLst/>
            <a:cxnLst/>
            <a:rect r="r" b="b" t="t" l="l"/>
            <a:pathLst>
              <a:path h="4636337" w="5457275">
                <a:moveTo>
                  <a:pt x="0" y="0"/>
                </a:moveTo>
                <a:lnTo>
                  <a:pt x="5457275" y="0"/>
                </a:lnTo>
                <a:lnTo>
                  <a:pt x="5457275" y="4636337"/>
                </a:lnTo>
                <a:lnTo>
                  <a:pt x="0" y="4636337"/>
                </a:lnTo>
                <a:lnTo>
                  <a:pt x="0" y="0"/>
                </a:lnTo>
                <a:close/>
              </a:path>
            </a:pathLst>
          </a:custGeom>
          <a:blipFill>
            <a:blip r:embed="rId4">
              <a:extLst>
                <a:ext uri="{96DAC541-7B7A-43D3-8B79-37D633B846F1}">
                  <asvg:svgBlip xmlns:asvg="http://schemas.microsoft.com/office/drawing/2016/SVG/main" r:embed="rId5"/>
                </a:ext>
              </a:extLst>
            </a:blip>
            <a:stretch>
              <a:fillRect l="0" t="-16420" r="-64314" b="-21075"/>
            </a:stretch>
          </a:blipFill>
        </p:spPr>
      </p:sp>
      <p:sp>
        <p:nvSpPr>
          <p:cNvPr name="Freeform 5" id="5"/>
          <p:cNvSpPr/>
          <p:nvPr/>
        </p:nvSpPr>
        <p:spPr>
          <a:xfrm flipH="false" flipV="false" rot="5400000">
            <a:off x="11590775" y="3959986"/>
            <a:ext cx="5457275" cy="4636337"/>
          </a:xfrm>
          <a:custGeom>
            <a:avLst/>
            <a:gdLst/>
            <a:ahLst/>
            <a:cxnLst/>
            <a:rect r="r" b="b" t="t" l="l"/>
            <a:pathLst>
              <a:path h="4636337" w="5457275">
                <a:moveTo>
                  <a:pt x="0" y="0"/>
                </a:moveTo>
                <a:lnTo>
                  <a:pt x="5457275" y="0"/>
                </a:lnTo>
                <a:lnTo>
                  <a:pt x="5457275" y="4636337"/>
                </a:lnTo>
                <a:lnTo>
                  <a:pt x="0" y="4636337"/>
                </a:lnTo>
                <a:lnTo>
                  <a:pt x="0" y="0"/>
                </a:lnTo>
                <a:close/>
              </a:path>
            </a:pathLst>
          </a:custGeom>
          <a:blipFill>
            <a:blip r:embed="rId4">
              <a:extLst>
                <a:ext uri="{96DAC541-7B7A-43D3-8B79-37D633B846F1}">
                  <asvg:svgBlip xmlns:asvg="http://schemas.microsoft.com/office/drawing/2016/SVG/main" r:embed="rId5"/>
                </a:ext>
              </a:extLst>
            </a:blip>
            <a:stretch>
              <a:fillRect l="0" t="-16420" r="-64314" b="-21075"/>
            </a:stretch>
          </a:blipFill>
        </p:spPr>
      </p:sp>
      <p:sp>
        <p:nvSpPr>
          <p:cNvPr name="Freeform 6" id="6"/>
          <p:cNvSpPr/>
          <p:nvPr/>
        </p:nvSpPr>
        <p:spPr>
          <a:xfrm flipH="false" flipV="false" rot="0">
            <a:off x="-1462674" y="371244"/>
            <a:ext cx="6084112" cy="4236754"/>
          </a:xfrm>
          <a:custGeom>
            <a:avLst/>
            <a:gdLst/>
            <a:ahLst/>
            <a:cxnLst/>
            <a:rect r="r" b="b" t="t" l="l"/>
            <a:pathLst>
              <a:path h="4236754" w="6084112">
                <a:moveTo>
                  <a:pt x="0" y="0"/>
                </a:moveTo>
                <a:lnTo>
                  <a:pt x="6084112" y="0"/>
                </a:lnTo>
                <a:lnTo>
                  <a:pt x="6084112" y="4236754"/>
                </a:lnTo>
                <a:lnTo>
                  <a:pt x="0" y="423675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16415616" y="9514400"/>
            <a:ext cx="1687367" cy="607452"/>
          </a:xfrm>
          <a:custGeom>
            <a:avLst/>
            <a:gdLst/>
            <a:ahLst/>
            <a:cxnLst/>
            <a:rect r="r" b="b" t="t" l="l"/>
            <a:pathLst>
              <a:path h="607452" w="1687367">
                <a:moveTo>
                  <a:pt x="0" y="0"/>
                </a:moveTo>
                <a:lnTo>
                  <a:pt x="1687368" y="0"/>
                </a:lnTo>
                <a:lnTo>
                  <a:pt x="1687368" y="607452"/>
                </a:lnTo>
                <a:lnTo>
                  <a:pt x="0" y="60745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8" id="8"/>
          <p:cNvSpPr/>
          <p:nvPr/>
        </p:nvSpPr>
        <p:spPr>
          <a:xfrm flipH="false" flipV="false" rot="0">
            <a:off x="12847807" y="371244"/>
            <a:ext cx="4411493" cy="2839397"/>
          </a:xfrm>
          <a:custGeom>
            <a:avLst/>
            <a:gdLst/>
            <a:ahLst/>
            <a:cxnLst/>
            <a:rect r="r" b="b" t="t" l="l"/>
            <a:pathLst>
              <a:path h="2839397" w="4411493">
                <a:moveTo>
                  <a:pt x="0" y="0"/>
                </a:moveTo>
                <a:lnTo>
                  <a:pt x="4411493" y="0"/>
                </a:lnTo>
                <a:lnTo>
                  <a:pt x="4411493" y="2839397"/>
                </a:lnTo>
                <a:lnTo>
                  <a:pt x="0" y="2839397"/>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9" id="9"/>
          <p:cNvSpPr txBox="true"/>
          <p:nvPr/>
        </p:nvSpPr>
        <p:spPr>
          <a:xfrm rot="0">
            <a:off x="1579382" y="4954905"/>
            <a:ext cx="3599775" cy="1480185"/>
          </a:xfrm>
          <a:prstGeom prst="rect">
            <a:avLst/>
          </a:prstGeom>
        </p:spPr>
        <p:txBody>
          <a:bodyPr anchor="t" rtlCol="false" tIns="0" lIns="0" bIns="0" rIns="0">
            <a:spAutoFit/>
          </a:bodyPr>
          <a:lstStyle/>
          <a:p>
            <a:pPr algn="ctr">
              <a:lnSpc>
                <a:spcPts val="5460"/>
              </a:lnSpc>
            </a:pPr>
            <a:r>
              <a:rPr lang="en-US" b="true" sz="4200">
                <a:solidFill>
                  <a:srgbClr val="FFFFFF"/>
                </a:solidFill>
                <a:latin typeface="Agrandir Bold"/>
                <a:ea typeface="Agrandir Bold"/>
                <a:cs typeface="Agrandir Bold"/>
                <a:sym typeface="Agrandir Bold"/>
              </a:rPr>
              <a:t>Ande Gayathri</a:t>
            </a:r>
          </a:p>
        </p:txBody>
      </p:sp>
      <p:sp>
        <p:nvSpPr>
          <p:cNvPr name="TextBox 10" id="10"/>
          <p:cNvSpPr txBox="true"/>
          <p:nvPr/>
        </p:nvSpPr>
        <p:spPr>
          <a:xfrm rot="0">
            <a:off x="7341942" y="4887472"/>
            <a:ext cx="3334497" cy="1480185"/>
          </a:xfrm>
          <a:prstGeom prst="rect">
            <a:avLst/>
          </a:prstGeom>
        </p:spPr>
        <p:txBody>
          <a:bodyPr anchor="t" rtlCol="false" tIns="0" lIns="0" bIns="0" rIns="0">
            <a:spAutoFit/>
          </a:bodyPr>
          <a:lstStyle/>
          <a:p>
            <a:pPr algn="ctr">
              <a:lnSpc>
                <a:spcPts val="5460"/>
              </a:lnSpc>
            </a:pPr>
            <a:r>
              <a:rPr lang="en-US" b="true" sz="4200">
                <a:solidFill>
                  <a:srgbClr val="FFFFFF"/>
                </a:solidFill>
                <a:latin typeface="Agrandir Bold"/>
                <a:ea typeface="Agrandir Bold"/>
                <a:cs typeface="Agrandir Bold"/>
                <a:sym typeface="Agrandir Bold"/>
              </a:rPr>
              <a:t>Utkarsh Khotele</a:t>
            </a:r>
          </a:p>
        </p:txBody>
      </p:sp>
      <p:sp>
        <p:nvSpPr>
          <p:cNvPr name="TextBox 11" id="11"/>
          <p:cNvSpPr txBox="true"/>
          <p:nvPr/>
        </p:nvSpPr>
        <p:spPr>
          <a:xfrm rot="0">
            <a:off x="12317959" y="5230372"/>
            <a:ext cx="4327281" cy="794385"/>
          </a:xfrm>
          <a:prstGeom prst="rect">
            <a:avLst/>
          </a:prstGeom>
        </p:spPr>
        <p:txBody>
          <a:bodyPr anchor="t" rtlCol="false" tIns="0" lIns="0" bIns="0" rIns="0">
            <a:spAutoFit/>
          </a:bodyPr>
          <a:lstStyle/>
          <a:p>
            <a:pPr algn="ctr">
              <a:lnSpc>
                <a:spcPts val="5460"/>
              </a:lnSpc>
            </a:pPr>
            <a:r>
              <a:rPr lang="en-US" b="true" sz="4200">
                <a:solidFill>
                  <a:srgbClr val="FFFFFF"/>
                </a:solidFill>
                <a:latin typeface="Agrandir Bold"/>
                <a:ea typeface="Agrandir Bold"/>
                <a:cs typeface="Agrandir Bold"/>
                <a:sym typeface="Agrandir Bold"/>
              </a:rPr>
              <a:t>Vinit Dey</a:t>
            </a:r>
          </a:p>
        </p:txBody>
      </p:sp>
      <p:sp>
        <p:nvSpPr>
          <p:cNvPr name="TextBox 12" id="12"/>
          <p:cNvSpPr txBox="true"/>
          <p:nvPr/>
        </p:nvSpPr>
        <p:spPr>
          <a:xfrm rot="0">
            <a:off x="6163367" y="746780"/>
            <a:ext cx="5961265" cy="994791"/>
          </a:xfrm>
          <a:prstGeom prst="rect">
            <a:avLst/>
          </a:prstGeom>
        </p:spPr>
        <p:txBody>
          <a:bodyPr anchor="t" rtlCol="false" tIns="0" lIns="0" bIns="0" rIns="0">
            <a:spAutoFit/>
          </a:bodyPr>
          <a:lstStyle/>
          <a:p>
            <a:pPr algn="ctr" marL="0" indent="0" lvl="0">
              <a:lnSpc>
                <a:spcPts val="7752"/>
              </a:lnSpc>
            </a:pPr>
            <a:r>
              <a:rPr lang="en-US" b="true" sz="6800">
                <a:solidFill>
                  <a:srgbClr val="A2272C"/>
                </a:solidFill>
                <a:latin typeface="Londrina Solid Heavy"/>
                <a:ea typeface="Londrina Solid Heavy"/>
                <a:cs typeface="Londrina Solid Heavy"/>
                <a:sym typeface="Londrina Solid Heavy"/>
              </a:rPr>
              <a:t>TEAM MEMBERS</a:t>
            </a:r>
          </a:p>
        </p:txBody>
      </p:sp>
    </p:spTree>
  </p:cSld>
  <p:clrMapOvr>
    <a:masterClrMapping/>
  </p:clrMapOvr>
  <p:transition spd="fast">
    <p:cover dir="d"/>
  </p:transition>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CD2D2D"/>
        </a:solidFill>
      </p:bgPr>
    </p:bg>
    <p:spTree>
      <p:nvGrpSpPr>
        <p:cNvPr id="1" name=""/>
        <p:cNvGrpSpPr/>
        <p:nvPr/>
      </p:nvGrpSpPr>
      <p:grpSpPr>
        <a:xfrm>
          <a:off x="0" y="0"/>
          <a:ext cx="0" cy="0"/>
          <a:chOff x="0" y="0"/>
          <a:chExt cx="0" cy="0"/>
        </a:xfrm>
      </p:grpSpPr>
      <p:sp>
        <p:nvSpPr>
          <p:cNvPr name="Freeform 2" id="2"/>
          <p:cNvSpPr/>
          <p:nvPr/>
        </p:nvSpPr>
        <p:spPr>
          <a:xfrm flipH="false" flipV="false" rot="0">
            <a:off x="469489" y="451569"/>
            <a:ext cx="6128163" cy="4267430"/>
          </a:xfrm>
          <a:custGeom>
            <a:avLst/>
            <a:gdLst/>
            <a:ahLst/>
            <a:cxnLst/>
            <a:rect r="r" b="b" t="t" l="l"/>
            <a:pathLst>
              <a:path h="4267430" w="6128163">
                <a:moveTo>
                  <a:pt x="0" y="0"/>
                </a:moveTo>
                <a:lnTo>
                  <a:pt x="6128164" y="0"/>
                </a:lnTo>
                <a:lnTo>
                  <a:pt x="6128164" y="4267430"/>
                </a:lnTo>
                <a:lnTo>
                  <a:pt x="0" y="426743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3265812" y="5775848"/>
            <a:ext cx="5210707" cy="5030701"/>
          </a:xfrm>
          <a:custGeom>
            <a:avLst/>
            <a:gdLst/>
            <a:ahLst/>
            <a:cxnLst/>
            <a:rect r="r" b="b" t="t" l="l"/>
            <a:pathLst>
              <a:path h="5030701" w="5210707">
                <a:moveTo>
                  <a:pt x="0" y="0"/>
                </a:moveTo>
                <a:lnTo>
                  <a:pt x="5210707" y="0"/>
                </a:lnTo>
                <a:lnTo>
                  <a:pt x="5210707" y="5030701"/>
                </a:lnTo>
                <a:lnTo>
                  <a:pt x="0" y="503070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4424543" y="6376708"/>
            <a:ext cx="4309027" cy="4429841"/>
          </a:xfrm>
          <a:custGeom>
            <a:avLst/>
            <a:gdLst/>
            <a:ahLst/>
            <a:cxnLst/>
            <a:rect r="r" b="b" t="t" l="l"/>
            <a:pathLst>
              <a:path h="4429841" w="4309027">
                <a:moveTo>
                  <a:pt x="0" y="0"/>
                </a:moveTo>
                <a:lnTo>
                  <a:pt x="4309027" y="0"/>
                </a:lnTo>
                <a:lnTo>
                  <a:pt x="4309027" y="4429841"/>
                </a:lnTo>
                <a:lnTo>
                  <a:pt x="0" y="442984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0" y="-335090"/>
            <a:ext cx="2905787" cy="3520227"/>
          </a:xfrm>
          <a:custGeom>
            <a:avLst/>
            <a:gdLst/>
            <a:ahLst/>
            <a:cxnLst/>
            <a:rect r="r" b="b" t="t" l="l"/>
            <a:pathLst>
              <a:path h="3520227" w="2905787">
                <a:moveTo>
                  <a:pt x="0" y="0"/>
                </a:moveTo>
                <a:lnTo>
                  <a:pt x="2905787" y="0"/>
                </a:lnTo>
                <a:lnTo>
                  <a:pt x="2905787" y="3520227"/>
                </a:lnTo>
                <a:lnTo>
                  <a:pt x="0" y="352022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AutoShape 6" id="6"/>
          <p:cNvSpPr/>
          <p:nvPr/>
        </p:nvSpPr>
        <p:spPr>
          <a:xfrm rot="0">
            <a:off x="4726745" y="3864976"/>
            <a:ext cx="8813770" cy="2121868"/>
          </a:xfrm>
          <a:prstGeom prst="rect">
            <a:avLst/>
          </a:prstGeom>
          <a:solidFill>
            <a:srgbClr val="FFF8ED"/>
          </a:solidFill>
        </p:spPr>
      </p:sp>
      <p:sp>
        <p:nvSpPr>
          <p:cNvPr name="TextBox 7" id="7"/>
          <p:cNvSpPr txBox="true"/>
          <p:nvPr/>
        </p:nvSpPr>
        <p:spPr>
          <a:xfrm rot="0">
            <a:off x="2673684" y="3891831"/>
            <a:ext cx="12346850" cy="2160437"/>
          </a:xfrm>
          <a:prstGeom prst="rect">
            <a:avLst/>
          </a:prstGeom>
        </p:spPr>
        <p:txBody>
          <a:bodyPr anchor="t" rtlCol="false" tIns="0" lIns="0" bIns="0" rIns="0">
            <a:spAutoFit/>
          </a:bodyPr>
          <a:lstStyle/>
          <a:p>
            <a:pPr algn="ctr" marL="0" indent="0" lvl="1">
              <a:lnSpc>
                <a:spcPts val="14342"/>
              </a:lnSpc>
            </a:pPr>
            <a:r>
              <a:rPr lang="en-US" b="true" sz="11952">
                <a:solidFill>
                  <a:srgbClr val="B22F30"/>
                </a:solidFill>
                <a:latin typeface="Agrandir Bold"/>
                <a:ea typeface="Agrandir Bold"/>
                <a:cs typeface="Agrandir Bold"/>
                <a:sym typeface="Agrandir Bold"/>
              </a:rPr>
              <a:t>Thank You</a:t>
            </a:r>
          </a:p>
        </p:txBody>
      </p:sp>
      <p:sp>
        <p:nvSpPr>
          <p:cNvPr name="Freeform 8" id="8"/>
          <p:cNvSpPr/>
          <p:nvPr/>
        </p:nvSpPr>
        <p:spPr>
          <a:xfrm flipH="false" flipV="false" rot="218389">
            <a:off x="2988528" y="5173813"/>
            <a:ext cx="1090085" cy="4252106"/>
          </a:xfrm>
          <a:custGeom>
            <a:avLst/>
            <a:gdLst/>
            <a:ahLst/>
            <a:cxnLst/>
            <a:rect r="r" b="b" t="t" l="l"/>
            <a:pathLst>
              <a:path h="4252106" w="1090085">
                <a:moveTo>
                  <a:pt x="0" y="0"/>
                </a:moveTo>
                <a:lnTo>
                  <a:pt x="1090086" y="0"/>
                </a:lnTo>
                <a:lnTo>
                  <a:pt x="1090086" y="4252106"/>
                </a:lnTo>
                <a:lnTo>
                  <a:pt x="0" y="4252106"/>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9" id="9"/>
          <p:cNvSpPr/>
          <p:nvPr/>
        </p:nvSpPr>
        <p:spPr>
          <a:xfrm flipH="false" flipV="false" rot="896728">
            <a:off x="12861844" y="341409"/>
            <a:ext cx="3191548" cy="4495138"/>
          </a:xfrm>
          <a:custGeom>
            <a:avLst/>
            <a:gdLst/>
            <a:ahLst/>
            <a:cxnLst/>
            <a:rect r="r" b="b" t="t" l="l"/>
            <a:pathLst>
              <a:path h="4495138" w="3191548">
                <a:moveTo>
                  <a:pt x="0" y="0"/>
                </a:moveTo>
                <a:lnTo>
                  <a:pt x="3191548" y="0"/>
                </a:lnTo>
                <a:lnTo>
                  <a:pt x="3191548" y="4495138"/>
                </a:lnTo>
                <a:lnTo>
                  <a:pt x="0" y="4495138"/>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Tree>
  </p:cSld>
  <p:clrMapOvr>
    <a:masterClrMapping/>
  </p:clrMapOvr>
  <p:transition spd="fast">
    <p:cover dir="d"/>
  </p:transition>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8B6AD"/>
        </a:solidFill>
      </p:bgPr>
    </p:bg>
    <p:spTree>
      <p:nvGrpSpPr>
        <p:cNvPr id="1" name=""/>
        <p:cNvGrpSpPr/>
        <p:nvPr/>
      </p:nvGrpSpPr>
      <p:grpSpPr>
        <a:xfrm>
          <a:off x="0" y="0"/>
          <a:ext cx="0" cy="0"/>
          <a:chOff x="0" y="0"/>
          <a:chExt cx="0" cy="0"/>
        </a:xfrm>
      </p:grpSpPr>
      <p:sp>
        <p:nvSpPr>
          <p:cNvPr name="Freeform 2" id="2"/>
          <p:cNvSpPr/>
          <p:nvPr/>
        </p:nvSpPr>
        <p:spPr>
          <a:xfrm flipH="false" flipV="false" rot="-2247116">
            <a:off x="13325002" y="5860356"/>
            <a:ext cx="7868596" cy="5822761"/>
          </a:xfrm>
          <a:custGeom>
            <a:avLst/>
            <a:gdLst/>
            <a:ahLst/>
            <a:cxnLst/>
            <a:rect r="r" b="b" t="t" l="l"/>
            <a:pathLst>
              <a:path h="5822761" w="7868596">
                <a:moveTo>
                  <a:pt x="0" y="0"/>
                </a:moveTo>
                <a:lnTo>
                  <a:pt x="7868596" y="0"/>
                </a:lnTo>
                <a:lnTo>
                  <a:pt x="7868596" y="5822761"/>
                </a:lnTo>
                <a:lnTo>
                  <a:pt x="0" y="582276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5024657" y="2370130"/>
            <a:ext cx="3829113" cy="3936471"/>
          </a:xfrm>
          <a:custGeom>
            <a:avLst/>
            <a:gdLst/>
            <a:ahLst/>
            <a:cxnLst/>
            <a:rect r="r" b="b" t="t" l="l"/>
            <a:pathLst>
              <a:path h="3936471" w="3829113">
                <a:moveTo>
                  <a:pt x="0" y="0"/>
                </a:moveTo>
                <a:lnTo>
                  <a:pt x="3829113" y="0"/>
                </a:lnTo>
                <a:lnTo>
                  <a:pt x="3829113" y="3936471"/>
                </a:lnTo>
                <a:lnTo>
                  <a:pt x="0" y="393647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10800000">
            <a:off x="1028700" y="3257026"/>
            <a:ext cx="9922201" cy="5263880"/>
          </a:xfrm>
          <a:custGeom>
            <a:avLst/>
            <a:gdLst/>
            <a:ahLst/>
            <a:cxnLst/>
            <a:rect r="r" b="b" t="t" l="l"/>
            <a:pathLst>
              <a:path h="5263880" w="9922201">
                <a:moveTo>
                  <a:pt x="0" y="0"/>
                </a:moveTo>
                <a:lnTo>
                  <a:pt x="9922201" y="0"/>
                </a:lnTo>
                <a:lnTo>
                  <a:pt x="9922201" y="5263880"/>
                </a:lnTo>
                <a:lnTo>
                  <a:pt x="0" y="5263880"/>
                </a:lnTo>
                <a:lnTo>
                  <a:pt x="0" y="0"/>
                </a:lnTo>
                <a:close/>
              </a:path>
            </a:pathLst>
          </a:custGeom>
          <a:blipFill>
            <a:blip r:embed="rId6">
              <a:extLst>
                <a:ext uri="{96DAC541-7B7A-43D3-8B79-37D633B846F1}">
                  <asvg:svgBlip xmlns:asvg="http://schemas.microsoft.com/office/drawing/2016/SVG/main" r:embed="rId7"/>
                </a:ext>
              </a:extLst>
            </a:blip>
            <a:stretch>
              <a:fillRect l="0" t="-13463" r="0" b="-20540"/>
            </a:stretch>
          </a:blipFill>
        </p:spPr>
      </p:sp>
      <p:sp>
        <p:nvSpPr>
          <p:cNvPr name="Freeform 5" id="5"/>
          <p:cNvSpPr/>
          <p:nvPr/>
        </p:nvSpPr>
        <p:spPr>
          <a:xfrm flipH="false" flipV="false" rot="0">
            <a:off x="16537601" y="9410700"/>
            <a:ext cx="1687367" cy="607452"/>
          </a:xfrm>
          <a:custGeom>
            <a:avLst/>
            <a:gdLst/>
            <a:ahLst/>
            <a:cxnLst/>
            <a:rect r="r" b="b" t="t" l="l"/>
            <a:pathLst>
              <a:path h="607452" w="1687367">
                <a:moveTo>
                  <a:pt x="0" y="0"/>
                </a:moveTo>
                <a:lnTo>
                  <a:pt x="1687367" y="0"/>
                </a:lnTo>
                <a:lnTo>
                  <a:pt x="1687367" y="607452"/>
                </a:lnTo>
                <a:lnTo>
                  <a:pt x="0" y="60745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13716490" y="3945866"/>
            <a:ext cx="4377447" cy="4114800"/>
          </a:xfrm>
          <a:custGeom>
            <a:avLst/>
            <a:gdLst/>
            <a:ahLst/>
            <a:cxnLst/>
            <a:rect r="r" b="b" t="t" l="l"/>
            <a:pathLst>
              <a:path h="4114800" w="4377447">
                <a:moveTo>
                  <a:pt x="0" y="0"/>
                </a:moveTo>
                <a:lnTo>
                  <a:pt x="4377447" y="0"/>
                </a:lnTo>
                <a:lnTo>
                  <a:pt x="4377447"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7" id="7"/>
          <p:cNvSpPr txBox="true"/>
          <p:nvPr/>
        </p:nvSpPr>
        <p:spPr>
          <a:xfrm rot="0">
            <a:off x="1401348" y="3641066"/>
            <a:ext cx="9233515" cy="4419600"/>
          </a:xfrm>
          <a:prstGeom prst="rect">
            <a:avLst/>
          </a:prstGeom>
        </p:spPr>
        <p:txBody>
          <a:bodyPr anchor="t" rtlCol="false" tIns="0" lIns="0" bIns="0" rIns="0">
            <a:spAutoFit/>
          </a:bodyPr>
          <a:lstStyle/>
          <a:p>
            <a:pPr algn="l">
              <a:lnSpc>
                <a:spcPts val="2879"/>
              </a:lnSpc>
            </a:pPr>
            <a:r>
              <a:rPr lang="en-US" sz="2400">
                <a:solidFill>
                  <a:srgbClr val="A2272C"/>
                </a:solidFill>
                <a:latin typeface="Agrandir"/>
                <a:ea typeface="Agrandir"/>
                <a:cs typeface="Agrandir"/>
                <a:sym typeface="Agrandir"/>
              </a:rPr>
              <a:t>The Blood Group Identification System is an innovative, Python-based computer vision application utilizing OpenCV to automatically determine an individual's blood group from uploaded images. </a:t>
            </a:r>
          </a:p>
          <a:p>
            <a:pPr algn="l">
              <a:lnSpc>
                <a:spcPts val="2879"/>
              </a:lnSpc>
            </a:pPr>
            <a:r>
              <a:rPr lang="en-US" sz="2400">
                <a:solidFill>
                  <a:srgbClr val="A2272C"/>
                </a:solidFill>
                <a:latin typeface="Agrandir"/>
                <a:ea typeface="Agrandir"/>
                <a:cs typeface="Agrandir"/>
                <a:sym typeface="Agrandir"/>
              </a:rPr>
              <a:t>By applying advanced image processing techniques and predefined conditions, this system accurately detects and classifies ABO and Rh blood types. With its intuitive interface and rapid analysis, this tool facilitates efficient and accurate blood group identification, supporting medical professionals, researchers, and individuals in making informed decisions regarding blood transfusions, medical treatments, and personalized care.</a:t>
            </a:r>
          </a:p>
        </p:txBody>
      </p:sp>
      <p:sp>
        <p:nvSpPr>
          <p:cNvPr name="TextBox 8" id="8"/>
          <p:cNvSpPr txBox="true"/>
          <p:nvPr/>
        </p:nvSpPr>
        <p:spPr>
          <a:xfrm rot="0">
            <a:off x="1388542" y="1375339"/>
            <a:ext cx="9246321" cy="994791"/>
          </a:xfrm>
          <a:prstGeom prst="rect">
            <a:avLst/>
          </a:prstGeom>
        </p:spPr>
        <p:txBody>
          <a:bodyPr anchor="t" rtlCol="false" tIns="0" lIns="0" bIns="0" rIns="0">
            <a:spAutoFit/>
          </a:bodyPr>
          <a:lstStyle/>
          <a:p>
            <a:pPr algn="l" marL="0" indent="0" lvl="0">
              <a:lnSpc>
                <a:spcPts val="7752"/>
              </a:lnSpc>
            </a:pPr>
            <a:r>
              <a:rPr lang="en-US" b="true" sz="6800">
                <a:solidFill>
                  <a:srgbClr val="A2272C"/>
                </a:solidFill>
                <a:latin typeface="Londrina Solid Heavy"/>
                <a:ea typeface="Londrina Solid Heavy"/>
                <a:cs typeface="Londrina Solid Heavy"/>
                <a:sym typeface="Londrina Solid Heavy"/>
              </a:rPr>
              <a:t>INTRODUCTION</a:t>
            </a:r>
          </a:p>
        </p:txBody>
      </p:sp>
    </p:spTree>
  </p:cSld>
  <p:clrMapOvr>
    <a:masterClrMapping/>
  </p:clrMapOvr>
  <p:transition spd="fast">
    <p:cover dir="d"/>
  </p:transition>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8B6AD"/>
        </a:solidFill>
      </p:bgPr>
    </p:bg>
    <p:spTree>
      <p:nvGrpSpPr>
        <p:cNvPr id="1" name=""/>
        <p:cNvGrpSpPr/>
        <p:nvPr/>
      </p:nvGrpSpPr>
      <p:grpSpPr>
        <a:xfrm>
          <a:off x="0" y="0"/>
          <a:ext cx="0" cy="0"/>
          <a:chOff x="0" y="0"/>
          <a:chExt cx="0" cy="0"/>
        </a:xfrm>
      </p:grpSpPr>
      <p:sp>
        <p:nvSpPr>
          <p:cNvPr name="Freeform 2" id="2"/>
          <p:cNvSpPr/>
          <p:nvPr/>
        </p:nvSpPr>
        <p:spPr>
          <a:xfrm flipH="false" flipV="false" rot="-1425701">
            <a:off x="15786644" y="5934566"/>
            <a:ext cx="7315200" cy="3458095"/>
          </a:xfrm>
          <a:custGeom>
            <a:avLst/>
            <a:gdLst/>
            <a:ahLst/>
            <a:cxnLst/>
            <a:rect r="r" b="b" t="t" l="l"/>
            <a:pathLst>
              <a:path h="3458095" w="7315200">
                <a:moveTo>
                  <a:pt x="0" y="0"/>
                </a:moveTo>
                <a:lnTo>
                  <a:pt x="7315200" y="0"/>
                </a:lnTo>
                <a:lnTo>
                  <a:pt x="7315200" y="3458095"/>
                </a:lnTo>
                <a:lnTo>
                  <a:pt x="0" y="345809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357786">
            <a:off x="293684" y="-1877490"/>
            <a:ext cx="3043573" cy="5812379"/>
          </a:xfrm>
          <a:custGeom>
            <a:avLst/>
            <a:gdLst/>
            <a:ahLst/>
            <a:cxnLst/>
            <a:rect r="r" b="b" t="t" l="l"/>
            <a:pathLst>
              <a:path h="5812379" w="3043573">
                <a:moveTo>
                  <a:pt x="0" y="0"/>
                </a:moveTo>
                <a:lnTo>
                  <a:pt x="3043573" y="0"/>
                </a:lnTo>
                <a:lnTo>
                  <a:pt x="3043573" y="5812380"/>
                </a:lnTo>
                <a:lnTo>
                  <a:pt x="0" y="581238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10800000">
            <a:off x="1380161" y="2748560"/>
            <a:ext cx="12509741" cy="6636610"/>
          </a:xfrm>
          <a:custGeom>
            <a:avLst/>
            <a:gdLst/>
            <a:ahLst/>
            <a:cxnLst/>
            <a:rect r="r" b="b" t="t" l="l"/>
            <a:pathLst>
              <a:path h="6636610" w="12509741">
                <a:moveTo>
                  <a:pt x="0" y="0"/>
                </a:moveTo>
                <a:lnTo>
                  <a:pt x="12509742" y="0"/>
                </a:lnTo>
                <a:lnTo>
                  <a:pt x="12509742" y="6636610"/>
                </a:lnTo>
                <a:lnTo>
                  <a:pt x="0" y="6636610"/>
                </a:lnTo>
                <a:lnTo>
                  <a:pt x="0" y="0"/>
                </a:lnTo>
                <a:close/>
              </a:path>
            </a:pathLst>
          </a:custGeom>
          <a:blipFill>
            <a:blip r:embed="rId6">
              <a:extLst>
                <a:ext uri="{96DAC541-7B7A-43D3-8B79-37D633B846F1}">
                  <asvg:svgBlip xmlns:asvg="http://schemas.microsoft.com/office/drawing/2016/SVG/main" r:embed="rId7"/>
                </a:ext>
              </a:extLst>
            </a:blip>
            <a:stretch>
              <a:fillRect l="0" t="-13463" r="0" b="-20540"/>
            </a:stretch>
          </a:blipFill>
        </p:spPr>
      </p:sp>
      <p:sp>
        <p:nvSpPr>
          <p:cNvPr name="Freeform 5" id="5"/>
          <p:cNvSpPr/>
          <p:nvPr/>
        </p:nvSpPr>
        <p:spPr>
          <a:xfrm flipH="false" flipV="false" rot="0">
            <a:off x="16415616" y="9143573"/>
            <a:ext cx="1687367" cy="607452"/>
          </a:xfrm>
          <a:custGeom>
            <a:avLst/>
            <a:gdLst/>
            <a:ahLst/>
            <a:cxnLst/>
            <a:rect r="r" b="b" t="t" l="l"/>
            <a:pathLst>
              <a:path h="607452" w="1687367">
                <a:moveTo>
                  <a:pt x="0" y="0"/>
                </a:moveTo>
                <a:lnTo>
                  <a:pt x="1687368" y="0"/>
                </a:lnTo>
                <a:lnTo>
                  <a:pt x="1687368" y="607453"/>
                </a:lnTo>
                <a:lnTo>
                  <a:pt x="0" y="60745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14502111" y="666157"/>
            <a:ext cx="3191874" cy="3191874"/>
          </a:xfrm>
          <a:custGeom>
            <a:avLst/>
            <a:gdLst/>
            <a:ahLst/>
            <a:cxnLst/>
            <a:rect r="r" b="b" t="t" l="l"/>
            <a:pathLst>
              <a:path h="3191874" w="3191874">
                <a:moveTo>
                  <a:pt x="0" y="0"/>
                </a:moveTo>
                <a:lnTo>
                  <a:pt x="3191874" y="0"/>
                </a:lnTo>
                <a:lnTo>
                  <a:pt x="3191874" y="3191873"/>
                </a:lnTo>
                <a:lnTo>
                  <a:pt x="0" y="319187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7" id="7"/>
          <p:cNvSpPr txBox="true"/>
          <p:nvPr/>
        </p:nvSpPr>
        <p:spPr>
          <a:xfrm rot="0">
            <a:off x="1971290" y="4182262"/>
            <a:ext cx="11607616" cy="5533238"/>
          </a:xfrm>
          <a:prstGeom prst="rect">
            <a:avLst/>
          </a:prstGeom>
        </p:spPr>
        <p:txBody>
          <a:bodyPr anchor="t" rtlCol="false" tIns="0" lIns="0" bIns="0" rIns="0">
            <a:spAutoFit/>
          </a:bodyPr>
          <a:lstStyle/>
          <a:p>
            <a:pPr algn="l">
              <a:lnSpc>
                <a:spcPts val="4340"/>
              </a:lnSpc>
            </a:pPr>
            <a:r>
              <a:rPr lang="en-US" sz="3617" b="true">
                <a:solidFill>
                  <a:srgbClr val="A2272C"/>
                </a:solidFill>
                <a:latin typeface="Agrandir Bold"/>
                <a:ea typeface="Agrandir Bold"/>
                <a:cs typeface="Agrandir Bold"/>
                <a:sym typeface="Agrandir Bold"/>
              </a:rPr>
              <a:t>CREATE</a:t>
            </a:r>
            <a:r>
              <a:rPr lang="en-US" sz="3617">
                <a:solidFill>
                  <a:srgbClr val="A2272C"/>
                </a:solidFill>
                <a:latin typeface="Agrandir"/>
                <a:ea typeface="Agrandir"/>
                <a:cs typeface="Agrandir"/>
                <a:sym typeface="Agrandir"/>
              </a:rPr>
              <a:t> A NEW USER ACCOUNT TO ACCESS THE APPLICATION</a:t>
            </a:r>
          </a:p>
          <a:p>
            <a:pPr algn="l">
              <a:lnSpc>
                <a:spcPts val="4340"/>
              </a:lnSpc>
            </a:pPr>
            <a:r>
              <a:rPr lang="en-US" sz="3617" b="true">
                <a:solidFill>
                  <a:srgbClr val="A2272C"/>
                </a:solidFill>
                <a:latin typeface="Agrandir Bold"/>
                <a:ea typeface="Agrandir Bold"/>
                <a:cs typeface="Agrandir Bold"/>
                <a:sym typeface="Agrandir Bold"/>
              </a:rPr>
              <a:t>LOGIN </a:t>
            </a:r>
            <a:r>
              <a:rPr lang="en-US" sz="3617">
                <a:solidFill>
                  <a:srgbClr val="A2272C"/>
                </a:solidFill>
                <a:latin typeface="Agrandir"/>
                <a:ea typeface="Agrandir"/>
                <a:cs typeface="Agrandir"/>
                <a:sym typeface="Agrandir"/>
              </a:rPr>
              <a:t>WITH YOUR USERNAME AND PASSWORD</a:t>
            </a:r>
          </a:p>
          <a:p>
            <a:pPr algn="l">
              <a:lnSpc>
                <a:spcPts val="4340"/>
              </a:lnSpc>
            </a:pPr>
            <a:r>
              <a:rPr lang="en-US" sz="3617" b="true">
                <a:solidFill>
                  <a:srgbClr val="A2272C"/>
                </a:solidFill>
                <a:latin typeface="Agrandir Bold"/>
                <a:ea typeface="Agrandir Bold"/>
                <a:cs typeface="Agrandir Bold"/>
                <a:sym typeface="Agrandir Bold"/>
              </a:rPr>
              <a:t>UPLOAD </a:t>
            </a:r>
            <a:r>
              <a:rPr lang="en-US" sz="3617">
                <a:solidFill>
                  <a:srgbClr val="A2272C"/>
                </a:solidFill>
                <a:latin typeface="Agrandir"/>
                <a:ea typeface="Agrandir"/>
                <a:cs typeface="Agrandir"/>
                <a:sym typeface="Agrandir"/>
              </a:rPr>
              <a:t>IMAGE OF BLOOD SAMPLE FOR ANALYSIS</a:t>
            </a:r>
          </a:p>
          <a:p>
            <a:pPr algn="l">
              <a:lnSpc>
                <a:spcPts val="4340"/>
              </a:lnSpc>
            </a:pPr>
            <a:r>
              <a:rPr lang="en-US" sz="3617" b="true">
                <a:solidFill>
                  <a:srgbClr val="A2272C"/>
                </a:solidFill>
                <a:latin typeface="Agrandir Bold"/>
                <a:ea typeface="Agrandir Bold"/>
                <a:cs typeface="Agrandir Bold"/>
                <a:sym typeface="Agrandir Bold"/>
              </a:rPr>
              <a:t>OUTPUT</a:t>
            </a:r>
            <a:r>
              <a:rPr lang="en-US" sz="3617">
                <a:solidFill>
                  <a:srgbClr val="A2272C"/>
                </a:solidFill>
                <a:latin typeface="Agrandir"/>
                <a:ea typeface="Agrandir"/>
                <a:cs typeface="Agrandir"/>
                <a:sym typeface="Agrandir"/>
              </a:rPr>
              <a:t> </a:t>
            </a:r>
          </a:p>
          <a:p>
            <a:pPr algn="l">
              <a:lnSpc>
                <a:spcPts val="4340"/>
              </a:lnSpc>
            </a:pPr>
            <a:r>
              <a:rPr lang="en-US" sz="3617">
                <a:solidFill>
                  <a:srgbClr val="A2272C"/>
                </a:solidFill>
                <a:latin typeface="Agrandir"/>
                <a:ea typeface="Agrandir"/>
                <a:cs typeface="Agrandir"/>
                <a:sym typeface="Agrandir"/>
              </a:rPr>
              <a:t>ORIGINAL IMAGE: DISPLAYS THE UPLOADED IMAGE.</a:t>
            </a:r>
          </a:p>
          <a:p>
            <a:pPr algn="l">
              <a:lnSpc>
                <a:spcPts val="4340"/>
              </a:lnSpc>
            </a:pPr>
            <a:r>
              <a:rPr lang="en-US" sz="3617">
                <a:solidFill>
                  <a:srgbClr val="A2272C"/>
                </a:solidFill>
                <a:latin typeface="Agrandir"/>
                <a:ea typeface="Agrandir"/>
                <a:cs typeface="Agrandir"/>
                <a:sym typeface="Agrandir"/>
              </a:rPr>
              <a:t>MORPHOLOGICAL IMAGE: SHOWS PROCESSED IMAGE WITH HIGHLIGHTED FEATURES.</a:t>
            </a:r>
          </a:p>
          <a:p>
            <a:pPr algn="l">
              <a:lnSpc>
                <a:spcPts val="4340"/>
              </a:lnSpc>
            </a:pPr>
            <a:r>
              <a:rPr lang="en-US" sz="3617">
                <a:solidFill>
                  <a:srgbClr val="A2272C"/>
                </a:solidFill>
                <a:latin typeface="Agrandir"/>
                <a:ea typeface="Agrandir"/>
                <a:cs typeface="Agrandir"/>
                <a:sym typeface="Agrandir"/>
              </a:rPr>
              <a:t>DETECTED BLOOD GROUP: DISPLAYS RESULTS</a:t>
            </a:r>
          </a:p>
          <a:p>
            <a:pPr algn="l">
              <a:lnSpc>
                <a:spcPts val="4340"/>
              </a:lnSpc>
            </a:pPr>
            <a:r>
              <a:rPr lang="en-US" sz="3617">
                <a:solidFill>
                  <a:srgbClr val="A2272C"/>
                </a:solidFill>
                <a:latin typeface="Agrandir"/>
                <a:ea typeface="Agrandir"/>
                <a:cs typeface="Agrandir"/>
                <a:sym typeface="Agrandir"/>
              </a:rPr>
              <a:t> </a:t>
            </a:r>
          </a:p>
        </p:txBody>
      </p:sp>
      <p:sp>
        <p:nvSpPr>
          <p:cNvPr name="TextBox 8" id="8"/>
          <p:cNvSpPr txBox="true"/>
          <p:nvPr/>
        </p:nvSpPr>
        <p:spPr>
          <a:xfrm rot="0">
            <a:off x="5435411" y="704257"/>
            <a:ext cx="6764711" cy="994791"/>
          </a:xfrm>
          <a:prstGeom prst="rect">
            <a:avLst/>
          </a:prstGeom>
        </p:spPr>
        <p:txBody>
          <a:bodyPr anchor="t" rtlCol="false" tIns="0" lIns="0" bIns="0" rIns="0">
            <a:spAutoFit/>
          </a:bodyPr>
          <a:lstStyle/>
          <a:p>
            <a:pPr algn="ctr" marL="0" indent="0" lvl="0">
              <a:lnSpc>
                <a:spcPts val="7752"/>
              </a:lnSpc>
            </a:pPr>
            <a:r>
              <a:rPr lang="en-US" b="true" sz="6800">
                <a:solidFill>
                  <a:srgbClr val="A2272C"/>
                </a:solidFill>
                <a:latin typeface="Londrina Solid Heavy"/>
                <a:ea typeface="Londrina Solid Heavy"/>
                <a:cs typeface="Londrina Solid Heavy"/>
                <a:sym typeface="Londrina Solid Heavy"/>
              </a:rPr>
              <a:t>PROJECT OVERVIEW </a:t>
            </a:r>
          </a:p>
        </p:txBody>
      </p:sp>
      <p:sp>
        <p:nvSpPr>
          <p:cNvPr name="TextBox 9" id="9"/>
          <p:cNvSpPr txBox="true"/>
          <p:nvPr/>
        </p:nvSpPr>
        <p:spPr>
          <a:xfrm rot="0">
            <a:off x="1993949" y="3176133"/>
            <a:ext cx="11282166" cy="803573"/>
          </a:xfrm>
          <a:prstGeom prst="rect">
            <a:avLst/>
          </a:prstGeom>
        </p:spPr>
        <p:txBody>
          <a:bodyPr anchor="t" rtlCol="false" tIns="0" lIns="0" bIns="0" rIns="0">
            <a:spAutoFit/>
          </a:bodyPr>
          <a:lstStyle/>
          <a:p>
            <a:pPr algn="l">
              <a:lnSpc>
                <a:spcPts val="5360"/>
              </a:lnSpc>
            </a:pPr>
            <a:r>
              <a:rPr lang="en-US" b="true" sz="4466" u="sng">
                <a:solidFill>
                  <a:srgbClr val="A2272C"/>
                </a:solidFill>
                <a:latin typeface="Agrandir Bold"/>
                <a:ea typeface="Agrandir Bold"/>
                <a:cs typeface="Agrandir Bold"/>
                <a:sym typeface="Agrandir Bold"/>
              </a:rPr>
              <a:t>CUSTOMER FEATURES</a:t>
            </a:r>
          </a:p>
        </p:txBody>
      </p:sp>
    </p:spTree>
  </p:cSld>
  <p:clrMapOvr>
    <a:masterClrMapping/>
  </p:clrMapOvr>
  <p:transition spd="fast">
    <p:cover dir="d"/>
  </p:transition>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A41F20"/>
        </a:solidFill>
      </p:bgPr>
    </p:bg>
    <p:spTree>
      <p:nvGrpSpPr>
        <p:cNvPr id="1" name=""/>
        <p:cNvGrpSpPr/>
        <p:nvPr/>
      </p:nvGrpSpPr>
      <p:grpSpPr>
        <a:xfrm>
          <a:off x="0" y="0"/>
          <a:ext cx="0" cy="0"/>
          <a:chOff x="0" y="0"/>
          <a:chExt cx="0" cy="0"/>
        </a:xfrm>
      </p:grpSpPr>
      <p:sp>
        <p:nvSpPr>
          <p:cNvPr name="Freeform 2" id="2"/>
          <p:cNvSpPr/>
          <p:nvPr/>
        </p:nvSpPr>
        <p:spPr>
          <a:xfrm flipH="false" flipV="false" rot="-2018171">
            <a:off x="-1533581" y="-1976491"/>
            <a:ext cx="5434068" cy="3784087"/>
          </a:xfrm>
          <a:custGeom>
            <a:avLst/>
            <a:gdLst/>
            <a:ahLst/>
            <a:cxnLst/>
            <a:rect r="r" b="b" t="t" l="l"/>
            <a:pathLst>
              <a:path h="3784087" w="5434068">
                <a:moveTo>
                  <a:pt x="0" y="0"/>
                </a:moveTo>
                <a:lnTo>
                  <a:pt x="5434067" y="0"/>
                </a:lnTo>
                <a:lnTo>
                  <a:pt x="5434067" y="3784087"/>
                </a:lnTo>
                <a:lnTo>
                  <a:pt x="0" y="378408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113813" y="2989225"/>
            <a:ext cx="5490145" cy="1701927"/>
          </a:xfrm>
          <a:prstGeom prst="rect">
            <a:avLst/>
          </a:prstGeom>
        </p:spPr>
        <p:txBody>
          <a:bodyPr anchor="t" rtlCol="false" tIns="0" lIns="0" bIns="0" rIns="0">
            <a:spAutoFit/>
          </a:bodyPr>
          <a:lstStyle/>
          <a:p>
            <a:pPr algn="ctr">
              <a:lnSpc>
                <a:spcPts val="3237"/>
              </a:lnSpc>
            </a:pPr>
            <a:r>
              <a:rPr lang="en-US" b="true" sz="2490">
                <a:solidFill>
                  <a:srgbClr val="FFF8ED"/>
                </a:solidFill>
                <a:latin typeface="Agrandir Bold"/>
                <a:ea typeface="Agrandir Bold"/>
                <a:cs typeface="Agrandir Bold"/>
                <a:sym typeface="Agrandir Bold"/>
              </a:rPr>
              <a:t>The system allows to vist the website and to see the about the web page and the registration page and the login page </a:t>
            </a:r>
          </a:p>
        </p:txBody>
      </p:sp>
      <p:sp>
        <p:nvSpPr>
          <p:cNvPr name="TextBox 4" id="4"/>
          <p:cNvSpPr txBox="true"/>
          <p:nvPr/>
        </p:nvSpPr>
        <p:spPr>
          <a:xfrm rot="0">
            <a:off x="8387546" y="307719"/>
            <a:ext cx="548302" cy="10248900"/>
          </a:xfrm>
          <a:prstGeom prst="rect">
            <a:avLst/>
          </a:prstGeom>
        </p:spPr>
        <p:txBody>
          <a:bodyPr anchor="t" rtlCol="false" tIns="0" lIns="0" bIns="0" rIns="0">
            <a:spAutoFit/>
          </a:bodyPr>
          <a:lstStyle/>
          <a:p>
            <a:pPr algn="l" marL="0" indent="0" lvl="0">
              <a:lnSpc>
                <a:spcPts val="8085"/>
              </a:lnSpc>
            </a:pPr>
            <a:r>
              <a:rPr lang="en-US" sz="7092">
                <a:solidFill>
                  <a:srgbClr val="A2272C"/>
                </a:solidFill>
                <a:latin typeface="Londrina Solid"/>
                <a:ea typeface="Londrina Solid"/>
                <a:cs typeface="Londrina Solid"/>
                <a:sym typeface="Londrina Solid"/>
              </a:rPr>
              <a:t>MILESTONES</a:t>
            </a:r>
          </a:p>
        </p:txBody>
      </p:sp>
      <p:sp>
        <p:nvSpPr>
          <p:cNvPr name="TextBox 5" id="5"/>
          <p:cNvSpPr txBox="true"/>
          <p:nvPr/>
        </p:nvSpPr>
        <p:spPr>
          <a:xfrm rot="0">
            <a:off x="1763438" y="1293257"/>
            <a:ext cx="5279905" cy="1209255"/>
          </a:xfrm>
          <a:prstGeom prst="rect">
            <a:avLst/>
          </a:prstGeom>
        </p:spPr>
        <p:txBody>
          <a:bodyPr anchor="t" rtlCol="false" tIns="0" lIns="0" bIns="0" rIns="0">
            <a:spAutoFit/>
          </a:bodyPr>
          <a:lstStyle/>
          <a:p>
            <a:pPr algn="l" marL="0" indent="0" lvl="0">
              <a:lnSpc>
                <a:spcPts val="9361"/>
              </a:lnSpc>
            </a:pPr>
            <a:r>
              <a:rPr lang="en-US" sz="8211">
                <a:solidFill>
                  <a:srgbClr val="A2272C"/>
                </a:solidFill>
                <a:latin typeface="Londrina Solid"/>
                <a:ea typeface="Londrina Solid"/>
                <a:cs typeface="Londrina Solid"/>
                <a:sym typeface="Londrina Solid"/>
              </a:rPr>
              <a:t>1</a:t>
            </a:r>
          </a:p>
        </p:txBody>
      </p:sp>
      <p:sp>
        <p:nvSpPr>
          <p:cNvPr name="TextBox 6" id="6"/>
          <p:cNvSpPr txBox="true"/>
          <p:nvPr/>
        </p:nvSpPr>
        <p:spPr>
          <a:xfrm rot="0">
            <a:off x="11362750" y="1208996"/>
            <a:ext cx="5279905" cy="1209255"/>
          </a:xfrm>
          <a:prstGeom prst="rect">
            <a:avLst/>
          </a:prstGeom>
        </p:spPr>
        <p:txBody>
          <a:bodyPr anchor="t" rtlCol="false" tIns="0" lIns="0" bIns="0" rIns="0">
            <a:spAutoFit/>
          </a:bodyPr>
          <a:lstStyle/>
          <a:p>
            <a:pPr algn="l" marL="0" indent="0" lvl="0">
              <a:lnSpc>
                <a:spcPts val="9361"/>
              </a:lnSpc>
            </a:pPr>
            <a:r>
              <a:rPr lang="en-US" sz="8211">
                <a:solidFill>
                  <a:srgbClr val="A2272C"/>
                </a:solidFill>
                <a:latin typeface="Londrina Solid"/>
                <a:ea typeface="Londrina Solid"/>
                <a:cs typeface="Londrina Solid"/>
                <a:sym typeface="Londrina Solid"/>
              </a:rPr>
              <a:t>2</a:t>
            </a:r>
          </a:p>
        </p:txBody>
      </p:sp>
      <p:sp>
        <p:nvSpPr>
          <p:cNvPr name="TextBox 7" id="7"/>
          <p:cNvSpPr txBox="true"/>
          <p:nvPr/>
        </p:nvSpPr>
        <p:spPr>
          <a:xfrm rot="0">
            <a:off x="10280051" y="2900577"/>
            <a:ext cx="6979249" cy="2098644"/>
          </a:xfrm>
          <a:prstGeom prst="rect">
            <a:avLst/>
          </a:prstGeom>
        </p:spPr>
        <p:txBody>
          <a:bodyPr anchor="t" rtlCol="false" tIns="0" lIns="0" bIns="0" rIns="0">
            <a:spAutoFit/>
          </a:bodyPr>
          <a:lstStyle/>
          <a:p>
            <a:pPr algn="ctr">
              <a:lnSpc>
                <a:spcPts val="3240"/>
              </a:lnSpc>
            </a:pPr>
            <a:r>
              <a:rPr lang="en-US" sz="2492" b="true">
                <a:solidFill>
                  <a:srgbClr val="FFF8ED"/>
                </a:solidFill>
                <a:latin typeface="Agrandir Bold"/>
                <a:ea typeface="Agrandir Bold"/>
                <a:cs typeface="Agrandir Bold"/>
                <a:sym typeface="Agrandir Bold"/>
              </a:rPr>
              <a:t>In the profile page we can upload the image of the blood sample </a:t>
            </a:r>
          </a:p>
          <a:p>
            <a:pPr algn="ctr">
              <a:lnSpc>
                <a:spcPts val="3240"/>
              </a:lnSpc>
            </a:pPr>
            <a:r>
              <a:rPr lang="en-US" b="true" sz="2492">
                <a:solidFill>
                  <a:srgbClr val="FFF8ED"/>
                </a:solidFill>
                <a:latin typeface="Agrandir Bold"/>
                <a:ea typeface="Agrandir Bold"/>
                <a:cs typeface="Agrandir Bold"/>
                <a:sym typeface="Agrandir Bold"/>
              </a:rPr>
              <a:t>where through the OpenCV we can analyze the picture and we can get the output blood type through few conditions </a:t>
            </a:r>
          </a:p>
        </p:txBody>
      </p:sp>
      <p:sp>
        <p:nvSpPr>
          <p:cNvPr name="Freeform 8" id="8"/>
          <p:cNvSpPr/>
          <p:nvPr/>
        </p:nvSpPr>
        <p:spPr>
          <a:xfrm flipH="false" flipV="false" rot="0">
            <a:off x="16205998" y="9451986"/>
            <a:ext cx="1687367" cy="607452"/>
          </a:xfrm>
          <a:custGeom>
            <a:avLst/>
            <a:gdLst/>
            <a:ahLst/>
            <a:cxnLst/>
            <a:rect r="r" b="b" t="t" l="l"/>
            <a:pathLst>
              <a:path h="607452" w="1687367">
                <a:moveTo>
                  <a:pt x="0" y="0"/>
                </a:moveTo>
                <a:lnTo>
                  <a:pt x="1687367" y="0"/>
                </a:lnTo>
                <a:lnTo>
                  <a:pt x="1687367" y="607452"/>
                </a:lnTo>
                <a:lnTo>
                  <a:pt x="0" y="60745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9" id="9"/>
          <p:cNvSpPr txBox="true"/>
          <p:nvPr/>
        </p:nvSpPr>
        <p:spPr>
          <a:xfrm rot="0">
            <a:off x="1218932" y="6299051"/>
            <a:ext cx="5279905" cy="1209255"/>
          </a:xfrm>
          <a:prstGeom prst="rect">
            <a:avLst/>
          </a:prstGeom>
        </p:spPr>
        <p:txBody>
          <a:bodyPr anchor="t" rtlCol="false" tIns="0" lIns="0" bIns="0" rIns="0">
            <a:spAutoFit/>
          </a:bodyPr>
          <a:lstStyle/>
          <a:p>
            <a:pPr algn="l" marL="0" indent="0" lvl="0">
              <a:lnSpc>
                <a:spcPts val="9361"/>
              </a:lnSpc>
            </a:pPr>
            <a:r>
              <a:rPr lang="en-US" sz="8211">
                <a:solidFill>
                  <a:srgbClr val="A2272C"/>
                </a:solidFill>
                <a:latin typeface="Londrina Solid"/>
                <a:ea typeface="Londrina Solid"/>
                <a:cs typeface="Londrina Solid"/>
                <a:sym typeface="Londrina Solid"/>
              </a:rPr>
              <a:t>3</a:t>
            </a:r>
          </a:p>
        </p:txBody>
      </p:sp>
      <p:sp>
        <p:nvSpPr>
          <p:cNvPr name="TextBox 10" id="10"/>
          <p:cNvSpPr txBox="true"/>
          <p:nvPr/>
        </p:nvSpPr>
        <p:spPr>
          <a:xfrm rot="0">
            <a:off x="1028700" y="8269888"/>
            <a:ext cx="5660370" cy="1485824"/>
          </a:xfrm>
          <a:prstGeom prst="rect">
            <a:avLst/>
          </a:prstGeom>
        </p:spPr>
        <p:txBody>
          <a:bodyPr anchor="t" rtlCol="false" tIns="0" lIns="0" bIns="0" rIns="0">
            <a:spAutoFit/>
          </a:bodyPr>
          <a:lstStyle/>
          <a:p>
            <a:pPr algn="ctr">
              <a:lnSpc>
                <a:spcPts val="2838"/>
              </a:lnSpc>
              <a:spcBef>
                <a:spcPct val="0"/>
              </a:spcBef>
            </a:pPr>
            <a:r>
              <a:rPr lang="en-US" b="true" sz="2490">
                <a:solidFill>
                  <a:srgbClr val="FFF8ED"/>
                </a:solidFill>
                <a:latin typeface="Agrandir Bold"/>
                <a:ea typeface="Agrandir Bold"/>
                <a:cs typeface="Agrandir Bold"/>
                <a:sym typeface="Agrandir Bold"/>
              </a:rPr>
              <a:t>Upon uploading the image, the website displays the contour length of the blood cell which helps us in determining the blood type</a:t>
            </a:r>
          </a:p>
        </p:txBody>
      </p:sp>
      <p:sp>
        <p:nvSpPr>
          <p:cNvPr name="TextBox 11" id="11"/>
          <p:cNvSpPr txBox="true"/>
          <p:nvPr/>
        </p:nvSpPr>
        <p:spPr>
          <a:xfrm rot="0">
            <a:off x="2849547" y="1223396"/>
            <a:ext cx="2913263" cy="1320402"/>
          </a:xfrm>
          <a:prstGeom prst="rect">
            <a:avLst/>
          </a:prstGeom>
        </p:spPr>
        <p:txBody>
          <a:bodyPr anchor="t" rtlCol="false" tIns="0" lIns="0" bIns="0" rIns="0">
            <a:spAutoFit/>
          </a:bodyPr>
          <a:lstStyle/>
          <a:p>
            <a:pPr algn="ctr" marL="0" indent="0" lvl="0">
              <a:lnSpc>
                <a:spcPts val="5165"/>
              </a:lnSpc>
            </a:pPr>
            <a:r>
              <a:rPr lang="en-US" sz="4531">
                <a:solidFill>
                  <a:srgbClr val="FFF8ED"/>
                </a:solidFill>
                <a:latin typeface="Londrina Solid"/>
                <a:ea typeface="Londrina Solid"/>
                <a:cs typeface="Londrina Solid"/>
                <a:sym typeface="Londrina Solid"/>
              </a:rPr>
              <a:t>WEBSITE SETUP</a:t>
            </a:r>
          </a:p>
        </p:txBody>
      </p:sp>
      <p:sp>
        <p:nvSpPr>
          <p:cNvPr name="TextBox 12" id="12"/>
          <p:cNvSpPr txBox="true"/>
          <p:nvPr/>
        </p:nvSpPr>
        <p:spPr>
          <a:xfrm rot="0">
            <a:off x="12712220" y="1064398"/>
            <a:ext cx="3262848" cy="1479399"/>
          </a:xfrm>
          <a:prstGeom prst="rect">
            <a:avLst/>
          </a:prstGeom>
        </p:spPr>
        <p:txBody>
          <a:bodyPr anchor="t" rtlCol="false" tIns="0" lIns="0" bIns="0" rIns="0">
            <a:spAutoFit/>
          </a:bodyPr>
          <a:lstStyle/>
          <a:p>
            <a:pPr algn="ctr" marL="0" indent="0" lvl="0">
              <a:lnSpc>
                <a:spcPts val="5785"/>
              </a:lnSpc>
            </a:pPr>
            <a:r>
              <a:rPr lang="en-US" sz="5074">
                <a:solidFill>
                  <a:srgbClr val="FFF8ED"/>
                </a:solidFill>
                <a:latin typeface="Londrina Solid"/>
                <a:ea typeface="Londrina Solid"/>
                <a:cs typeface="Londrina Solid"/>
                <a:sym typeface="Londrina Solid"/>
              </a:rPr>
              <a:t>IMAGE UPLOAD</a:t>
            </a:r>
          </a:p>
        </p:txBody>
      </p:sp>
      <p:sp>
        <p:nvSpPr>
          <p:cNvPr name="TextBox 13" id="13"/>
          <p:cNvSpPr txBox="true"/>
          <p:nvPr/>
        </p:nvSpPr>
        <p:spPr>
          <a:xfrm rot="0">
            <a:off x="2840022" y="6102719"/>
            <a:ext cx="2317718" cy="1573344"/>
          </a:xfrm>
          <a:prstGeom prst="rect">
            <a:avLst/>
          </a:prstGeom>
        </p:spPr>
        <p:txBody>
          <a:bodyPr anchor="t" rtlCol="false" tIns="0" lIns="0" bIns="0" rIns="0">
            <a:spAutoFit/>
          </a:bodyPr>
          <a:lstStyle/>
          <a:p>
            <a:pPr algn="ctr" marL="0" indent="0" lvl="0">
              <a:lnSpc>
                <a:spcPts val="4109"/>
              </a:lnSpc>
            </a:pPr>
            <a:r>
              <a:rPr lang="en-US" sz="3604">
                <a:solidFill>
                  <a:srgbClr val="FFF8ED"/>
                </a:solidFill>
                <a:latin typeface="Londrina Solid"/>
                <a:ea typeface="Londrina Solid"/>
                <a:cs typeface="Londrina Solid"/>
                <a:sym typeface="Londrina Solid"/>
              </a:rPr>
              <a:t>BLOOD TYPE AND CONTOUR LENGTH</a:t>
            </a:r>
          </a:p>
        </p:txBody>
      </p:sp>
      <p:sp>
        <p:nvSpPr>
          <p:cNvPr name="TextBox 14" id="14"/>
          <p:cNvSpPr txBox="true"/>
          <p:nvPr/>
        </p:nvSpPr>
        <p:spPr>
          <a:xfrm rot="0">
            <a:off x="11362750" y="6178170"/>
            <a:ext cx="5279905" cy="1209255"/>
          </a:xfrm>
          <a:prstGeom prst="rect">
            <a:avLst/>
          </a:prstGeom>
        </p:spPr>
        <p:txBody>
          <a:bodyPr anchor="t" rtlCol="false" tIns="0" lIns="0" bIns="0" rIns="0">
            <a:spAutoFit/>
          </a:bodyPr>
          <a:lstStyle/>
          <a:p>
            <a:pPr algn="l" marL="0" indent="0" lvl="0">
              <a:lnSpc>
                <a:spcPts val="9361"/>
              </a:lnSpc>
            </a:pPr>
            <a:r>
              <a:rPr lang="en-US" sz="8211">
                <a:solidFill>
                  <a:srgbClr val="A2272C"/>
                </a:solidFill>
                <a:latin typeface="Londrina Solid"/>
                <a:ea typeface="Londrina Solid"/>
                <a:cs typeface="Londrina Solid"/>
                <a:sym typeface="Londrina Solid"/>
              </a:rPr>
              <a:t>4</a:t>
            </a:r>
          </a:p>
        </p:txBody>
      </p:sp>
      <p:sp>
        <p:nvSpPr>
          <p:cNvPr name="TextBox 15" id="15"/>
          <p:cNvSpPr txBox="true"/>
          <p:nvPr/>
        </p:nvSpPr>
        <p:spPr>
          <a:xfrm rot="0">
            <a:off x="12756912" y="6028907"/>
            <a:ext cx="3885743" cy="1479399"/>
          </a:xfrm>
          <a:prstGeom prst="rect">
            <a:avLst/>
          </a:prstGeom>
        </p:spPr>
        <p:txBody>
          <a:bodyPr anchor="t" rtlCol="false" tIns="0" lIns="0" bIns="0" rIns="0">
            <a:spAutoFit/>
          </a:bodyPr>
          <a:lstStyle/>
          <a:p>
            <a:pPr algn="ctr" marL="0" indent="0" lvl="0">
              <a:lnSpc>
                <a:spcPts val="5785"/>
              </a:lnSpc>
            </a:pPr>
            <a:r>
              <a:rPr lang="en-US" sz="5074">
                <a:solidFill>
                  <a:srgbClr val="FFF8ED"/>
                </a:solidFill>
                <a:latin typeface="Londrina Solid"/>
                <a:ea typeface="Londrina Solid"/>
                <a:cs typeface="Londrina Solid"/>
                <a:sym typeface="Londrina Solid"/>
              </a:rPr>
              <a:t>OUTPUT VISUALIZATION:</a:t>
            </a:r>
          </a:p>
        </p:txBody>
      </p:sp>
      <p:sp>
        <p:nvSpPr>
          <p:cNvPr name="TextBox 16" id="16"/>
          <p:cNvSpPr txBox="true"/>
          <p:nvPr/>
        </p:nvSpPr>
        <p:spPr>
          <a:xfrm rot="0">
            <a:off x="11011501" y="8064078"/>
            <a:ext cx="5631154" cy="1691634"/>
          </a:xfrm>
          <a:prstGeom prst="rect">
            <a:avLst/>
          </a:prstGeom>
        </p:spPr>
        <p:txBody>
          <a:bodyPr anchor="t" rtlCol="false" tIns="0" lIns="0" bIns="0" rIns="0">
            <a:spAutoFit/>
          </a:bodyPr>
          <a:lstStyle/>
          <a:p>
            <a:pPr algn="ctr">
              <a:lnSpc>
                <a:spcPts val="3240"/>
              </a:lnSpc>
            </a:pPr>
            <a:r>
              <a:rPr lang="en-US" b="true" sz="2492">
                <a:solidFill>
                  <a:srgbClr val="FFF8ED"/>
                </a:solidFill>
                <a:latin typeface="Agrandir Bold"/>
                <a:ea typeface="Agrandir Bold"/>
                <a:cs typeface="Agrandir Bold"/>
                <a:sym typeface="Agrandir Bold"/>
              </a:rPr>
              <a:t>Displays the uploaded image, processes it into a morphological image highlighting key features, and detects the blood group</a:t>
            </a:r>
          </a:p>
        </p:txBody>
      </p:sp>
    </p:spTree>
  </p:cSld>
  <p:clrMapOvr>
    <a:masterClrMapping/>
  </p:clrMapOvr>
  <p:transition spd="fast">
    <p:cover dir="d"/>
  </p:transition>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A41F20"/>
        </a:solidFill>
      </p:bgPr>
    </p:bg>
    <p:spTree>
      <p:nvGrpSpPr>
        <p:cNvPr id="1" name=""/>
        <p:cNvGrpSpPr/>
        <p:nvPr/>
      </p:nvGrpSpPr>
      <p:grpSpPr>
        <a:xfrm>
          <a:off x="0" y="0"/>
          <a:ext cx="0" cy="0"/>
          <a:chOff x="0" y="0"/>
          <a:chExt cx="0" cy="0"/>
        </a:xfrm>
      </p:grpSpPr>
      <p:sp>
        <p:nvSpPr>
          <p:cNvPr name="Freeform 2" id="2"/>
          <p:cNvSpPr/>
          <p:nvPr/>
        </p:nvSpPr>
        <p:spPr>
          <a:xfrm flipH="false" flipV="false" rot="-2018171">
            <a:off x="-1214223" y="-1055085"/>
            <a:ext cx="5434068" cy="3784087"/>
          </a:xfrm>
          <a:custGeom>
            <a:avLst/>
            <a:gdLst/>
            <a:ahLst/>
            <a:cxnLst/>
            <a:rect r="r" b="b" t="t" l="l"/>
            <a:pathLst>
              <a:path h="3784087" w="5434068">
                <a:moveTo>
                  <a:pt x="0" y="0"/>
                </a:moveTo>
                <a:lnTo>
                  <a:pt x="5434067" y="0"/>
                </a:lnTo>
                <a:lnTo>
                  <a:pt x="5434067" y="3784087"/>
                </a:lnTo>
                <a:lnTo>
                  <a:pt x="0" y="378408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5400000">
            <a:off x="7009017" y="1090951"/>
            <a:ext cx="13604521" cy="9671578"/>
          </a:xfrm>
          <a:custGeom>
            <a:avLst/>
            <a:gdLst/>
            <a:ahLst/>
            <a:cxnLst/>
            <a:rect r="r" b="b" t="t" l="l"/>
            <a:pathLst>
              <a:path h="9671578" w="13604521">
                <a:moveTo>
                  <a:pt x="0" y="0"/>
                </a:moveTo>
                <a:lnTo>
                  <a:pt x="13604521" y="0"/>
                </a:lnTo>
                <a:lnTo>
                  <a:pt x="13604521" y="9671578"/>
                </a:lnTo>
                <a:lnTo>
                  <a:pt x="0" y="967157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6537601" y="9410700"/>
            <a:ext cx="1687367" cy="607452"/>
          </a:xfrm>
          <a:custGeom>
            <a:avLst/>
            <a:gdLst/>
            <a:ahLst/>
            <a:cxnLst/>
            <a:rect r="r" b="b" t="t" l="l"/>
            <a:pathLst>
              <a:path h="607452" w="1687367">
                <a:moveTo>
                  <a:pt x="0" y="0"/>
                </a:moveTo>
                <a:lnTo>
                  <a:pt x="1687367" y="0"/>
                </a:lnTo>
                <a:lnTo>
                  <a:pt x="1687367" y="607452"/>
                </a:lnTo>
                <a:lnTo>
                  <a:pt x="0" y="60745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502810" y="2611031"/>
            <a:ext cx="14598155" cy="6631419"/>
          </a:xfrm>
          <a:custGeom>
            <a:avLst/>
            <a:gdLst/>
            <a:ahLst/>
            <a:cxnLst/>
            <a:rect r="r" b="b" t="t" l="l"/>
            <a:pathLst>
              <a:path h="6631419" w="14598155">
                <a:moveTo>
                  <a:pt x="0" y="0"/>
                </a:moveTo>
                <a:lnTo>
                  <a:pt x="14598156" y="0"/>
                </a:lnTo>
                <a:lnTo>
                  <a:pt x="14598156" y="6631419"/>
                </a:lnTo>
                <a:lnTo>
                  <a:pt x="0" y="6631419"/>
                </a:lnTo>
                <a:lnTo>
                  <a:pt x="0" y="0"/>
                </a:lnTo>
                <a:close/>
              </a:path>
            </a:pathLst>
          </a:custGeom>
          <a:blipFill>
            <a:blip r:embed="rId8"/>
            <a:stretch>
              <a:fillRect l="-1228" t="0" r="0" b="0"/>
            </a:stretch>
          </a:blipFill>
          <a:ln w="38100" cap="sq">
            <a:solidFill>
              <a:srgbClr val="000000"/>
            </a:solidFill>
            <a:prstDash val="solid"/>
            <a:miter/>
          </a:ln>
        </p:spPr>
      </p:sp>
      <p:sp>
        <p:nvSpPr>
          <p:cNvPr name="TextBox 6" id="6"/>
          <p:cNvSpPr txBox="true"/>
          <p:nvPr/>
        </p:nvSpPr>
        <p:spPr>
          <a:xfrm rot="0">
            <a:off x="5024406" y="361586"/>
            <a:ext cx="7122692" cy="2956941"/>
          </a:xfrm>
          <a:prstGeom prst="rect">
            <a:avLst/>
          </a:prstGeom>
        </p:spPr>
        <p:txBody>
          <a:bodyPr anchor="t" rtlCol="false" tIns="0" lIns="0" bIns="0" rIns="0">
            <a:spAutoFit/>
          </a:bodyPr>
          <a:lstStyle/>
          <a:p>
            <a:pPr algn="ctr">
              <a:lnSpc>
                <a:spcPts val="7752"/>
              </a:lnSpc>
            </a:pPr>
            <a:r>
              <a:rPr lang="en-US" b="true" sz="6800">
                <a:solidFill>
                  <a:srgbClr val="A2272C"/>
                </a:solidFill>
                <a:latin typeface="Londrina Solid Heavy"/>
                <a:ea typeface="Londrina Solid Heavy"/>
                <a:cs typeface="Londrina Solid Heavy"/>
                <a:sym typeface="Londrina Solid Heavy"/>
              </a:rPr>
              <a:t>HOME PAGE</a:t>
            </a:r>
          </a:p>
          <a:p>
            <a:pPr algn="ctr">
              <a:lnSpc>
                <a:spcPts val="7752"/>
              </a:lnSpc>
            </a:pPr>
            <a:r>
              <a:rPr lang="en-US" b="true" sz="6800">
                <a:solidFill>
                  <a:srgbClr val="A2272C"/>
                </a:solidFill>
                <a:latin typeface="Londrina Solid Heavy"/>
                <a:ea typeface="Londrina Solid Heavy"/>
                <a:cs typeface="Londrina Solid Heavy"/>
                <a:sym typeface="Londrina Solid Heavy"/>
              </a:rPr>
              <a:t>SCREENSHOT</a:t>
            </a:r>
          </a:p>
          <a:p>
            <a:pPr algn="ctr" marL="0" indent="0" lvl="0">
              <a:lnSpc>
                <a:spcPts val="7752"/>
              </a:lnSpc>
            </a:pPr>
          </a:p>
        </p:txBody>
      </p:sp>
    </p:spTree>
  </p:cSld>
  <p:clrMapOvr>
    <a:masterClrMapping/>
  </p:clrMapOvr>
  <p:transition spd="fast">
    <p:cover dir="d"/>
  </p:transition>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A41F20"/>
        </a:solidFill>
      </p:bgPr>
    </p:bg>
    <p:spTree>
      <p:nvGrpSpPr>
        <p:cNvPr id="1" name=""/>
        <p:cNvGrpSpPr/>
        <p:nvPr/>
      </p:nvGrpSpPr>
      <p:grpSpPr>
        <a:xfrm>
          <a:off x="0" y="0"/>
          <a:ext cx="0" cy="0"/>
          <a:chOff x="0" y="0"/>
          <a:chExt cx="0" cy="0"/>
        </a:xfrm>
      </p:grpSpPr>
      <p:sp>
        <p:nvSpPr>
          <p:cNvPr name="Freeform 2" id="2"/>
          <p:cNvSpPr/>
          <p:nvPr/>
        </p:nvSpPr>
        <p:spPr>
          <a:xfrm flipH="false" flipV="false" rot="-2018171">
            <a:off x="-1002789" y="-1568558"/>
            <a:ext cx="5434068" cy="3784087"/>
          </a:xfrm>
          <a:custGeom>
            <a:avLst/>
            <a:gdLst/>
            <a:ahLst/>
            <a:cxnLst/>
            <a:rect r="r" b="b" t="t" l="l"/>
            <a:pathLst>
              <a:path h="3784087" w="5434068">
                <a:moveTo>
                  <a:pt x="0" y="0"/>
                </a:moveTo>
                <a:lnTo>
                  <a:pt x="5434068" y="0"/>
                </a:lnTo>
                <a:lnTo>
                  <a:pt x="5434068" y="3784088"/>
                </a:lnTo>
                <a:lnTo>
                  <a:pt x="0" y="378408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5400000">
            <a:off x="7009017" y="1090951"/>
            <a:ext cx="13604521" cy="9671578"/>
          </a:xfrm>
          <a:custGeom>
            <a:avLst/>
            <a:gdLst/>
            <a:ahLst/>
            <a:cxnLst/>
            <a:rect r="r" b="b" t="t" l="l"/>
            <a:pathLst>
              <a:path h="9671578" w="13604521">
                <a:moveTo>
                  <a:pt x="0" y="0"/>
                </a:moveTo>
                <a:lnTo>
                  <a:pt x="13604521" y="0"/>
                </a:lnTo>
                <a:lnTo>
                  <a:pt x="13604521" y="9671578"/>
                </a:lnTo>
                <a:lnTo>
                  <a:pt x="0" y="967157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6273810" y="5277291"/>
            <a:ext cx="2914626" cy="3278209"/>
          </a:xfrm>
          <a:custGeom>
            <a:avLst/>
            <a:gdLst/>
            <a:ahLst/>
            <a:cxnLst/>
            <a:rect r="r" b="b" t="t" l="l"/>
            <a:pathLst>
              <a:path h="3278209" w="2914626">
                <a:moveTo>
                  <a:pt x="0" y="0"/>
                </a:moveTo>
                <a:lnTo>
                  <a:pt x="2914625" y="0"/>
                </a:lnTo>
                <a:lnTo>
                  <a:pt x="2914625" y="3278209"/>
                </a:lnTo>
                <a:lnTo>
                  <a:pt x="0" y="32782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6537601" y="9410700"/>
            <a:ext cx="1687367" cy="607452"/>
          </a:xfrm>
          <a:custGeom>
            <a:avLst/>
            <a:gdLst/>
            <a:ahLst/>
            <a:cxnLst/>
            <a:rect r="r" b="b" t="t" l="l"/>
            <a:pathLst>
              <a:path h="607452" w="1687367">
                <a:moveTo>
                  <a:pt x="0" y="0"/>
                </a:moveTo>
                <a:lnTo>
                  <a:pt x="1687367" y="0"/>
                </a:lnTo>
                <a:lnTo>
                  <a:pt x="1687367" y="607452"/>
                </a:lnTo>
                <a:lnTo>
                  <a:pt x="0" y="60745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1705466" y="2751630"/>
            <a:ext cx="14540045" cy="6506670"/>
          </a:xfrm>
          <a:custGeom>
            <a:avLst/>
            <a:gdLst/>
            <a:ahLst/>
            <a:cxnLst/>
            <a:rect r="r" b="b" t="t" l="l"/>
            <a:pathLst>
              <a:path h="6506670" w="14540045">
                <a:moveTo>
                  <a:pt x="0" y="0"/>
                </a:moveTo>
                <a:lnTo>
                  <a:pt x="14540045" y="0"/>
                </a:lnTo>
                <a:lnTo>
                  <a:pt x="14540045" y="6506670"/>
                </a:lnTo>
                <a:lnTo>
                  <a:pt x="0" y="6506670"/>
                </a:lnTo>
                <a:lnTo>
                  <a:pt x="0" y="0"/>
                </a:lnTo>
                <a:close/>
              </a:path>
            </a:pathLst>
          </a:custGeom>
          <a:blipFill>
            <a:blip r:embed="rId10"/>
            <a:stretch>
              <a:fillRect l="0" t="0" r="0" b="0"/>
            </a:stretch>
          </a:blipFill>
          <a:ln cap="sq">
            <a:noFill/>
            <a:prstDash val="solid"/>
            <a:miter/>
          </a:ln>
        </p:spPr>
      </p:sp>
      <p:sp>
        <p:nvSpPr>
          <p:cNvPr name="TextBox 7" id="7"/>
          <p:cNvSpPr txBox="true"/>
          <p:nvPr/>
        </p:nvSpPr>
        <p:spPr>
          <a:xfrm rot="0">
            <a:off x="5024406" y="361586"/>
            <a:ext cx="7122692" cy="2956941"/>
          </a:xfrm>
          <a:prstGeom prst="rect">
            <a:avLst/>
          </a:prstGeom>
        </p:spPr>
        <p:txBody>
          <a:bodyPr anchor="t" rtlCol="false" tIns="0" lIns="0" bIns="0" rIns="0">
            <a:spAutoFit/>
          </a:bodyPr>
          <a:lstStyle/>
          <a:p>
            <a:pPr algn="ctr">
              <a:lnSpc>
                <a:spcPts val="7752"/>
              </a:lnSpc>
            </a:pPr>
            <a:r>
              <a:rPr lang="en-US" b="true" sz="6800">
                <a:solidFill>
                  <a:srgbClr val="A2272C"/>
                </a:solidFill>
                <a:latin typeface="Londrina Solid Heavy"/>
                <a:ea typeface="Londrina Solid Heavy"/>
                <a:cs typeface="Londrina Solid Heavy"/>
                <a:sym typeface="Londrina Solid Heavy"/>
              </a:rPr>
              <a:t>LOGIN PAGE SCREENSHOT</a:t>
            </a:r>
          </a:p>
          <a:p>
            <a:pPr algn="ctr" marL="0" indent="0" lvl="0">
              <a:lnSpc>
                <a:spcPts val="7752"/>
              </a:lnSpc>
            </a:pPr>
          </a:p>
        </p:txBody>
      </p:sp>
    </p:spTree>
  </p:cSld>
  <p:clrMapOvr>
    <a:masterClrMapping/>
  </p:clrMapOvr>
  <p:transition spd="fast">
    <p:cover dir="d"/>
  </p:transition>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A41F20"/>
        </a:solidFill>
      </p:bgPr>
    </p:bg>
    <p:spTree>
      <p:nvGrpSpPr>
        <p:cNvPr id="1" name=""/>
        <p:cNvGrpSpPr/>
        <p:nvPr/>
      </p:nvGrpSpPr>
      <p:grpSpPr>
        <a:xfrm>
          <a:off x="0" y="0"/>
          <a:ext cx="0" cy="0"/>
          <a:chOff x="0" y="0"/>
          <a:chExt cx="0" cy="0"/>
        </a:xfrm>
      </p:grpSpPr>
      <p:sp>
        <p:nvSpPr>
          <p:cNvPr name="Freeform 2" id="2"/>
          <p:cNvSpPr/>
          <p:nvPr/>
        </p:nvSpPr>
        <p:spPr>
          <a:xfrm flipH="false" flipV="false" rot="-2018171">
            <a:off x="-965344" y="-863344"/>
            <a:ext cx="5434068" cy="3784087"/>
          </a:xfrm>
          <a:custGeom>
            <a:avLst/>
            <a:gdLst/>
            <a:ahLst/>
            <a:cxnLst/>
            <a:rect r="r" b="b" t="t" l="l"/>
            <a:pathLst>
              <a:path h="3784087" w="5434068">
                <a:moveTo>
                  <a:pt x="0" y="0"/>
                </a:moveTo>
                <a:lnTo>
                  <a:pt x="5434067" y="0"/>
                </a:lnTo>
                <a:lnTo>
                  <a:pt x="5434067" y="3784088"/>
                </a:lnTo>
                <a:lnTo>
                  <a:pt x="0" y="378408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5400000">
            <a:off x="7310922" y="-297409"/>
            <a:ext cx="13604521" cy="9671578"/>
          </a:xfrm>
          <a:custGeom>
            <a:avLst/>
            <a:gdLst/>
            <a:ahLst/>
            <a:cxnLst/>
            <a:rect r="r" b="b" t="t" l="l"/>
            <a:pathLst>
              <a:path h="9671578" w="13604521">
                <a:moveTo>
                  <a:pt x="0" y="0"/>
                </a:moveTo>
                <a:lnTo>
                  <a:pt x="13604521" y="0"/>
                </a:lnTo>
                <a:lnTo>
                  <a:pt x="13604521" y="9671578"/>
                </a:lnTo>
                <a:lnTo>
                  <a:pt x="0" y="967157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6830687" y="4408074"/>
            <a:ext cx="2914626" cy="3278209"/>
          </a:xfrm>
          <a:custGeom>
            <a:avLst/>
            <a:gdLst/>
            <a:ahLst/>
            <a:cxnLst/>
            <a:rect r="r" b="b" t="t" l="l"/>
            <a:pathLst>
              <a:path h="3278209" w="2914626">
                <a:moveTo>
                  <a:pt x="0" y="0"/>
                </a:moveTo>
                <a:lnTo>
                  <a:pt x="2914626" y="0"/>
                </a:lnTo>
                <a:lnTo>
                  <a:pt x="2914626" y="3278209"/>
                </a:lnTo>
                <a:lnTo>
                  <a:pt x="0" y="32782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6537601" y="9410700"/>
            <a:ext cx="1687367" cy="607452"/>
          </a:xfrm>
          <a:custGeom>
            <a:avLst/>
            <a:gdLst/>
            <a:ahLst/>
            <a:cxnLst/>
            <a:rect r="r" b="b" t="t" l="l"/>
            <a:pathLst>
              <a:path h="607452" w="1687367">
                <a:moveTo>
                  <a:pt x="0" y="0"/>
                </a:moveTo>
                <a:lnTo>
                  <a:pt x="1687367" y="0"/>
                </a:lnTo>
                <a:lnTo>
                  <a:pt x="1687367" y="607452"/>
                </a:lnTo>
                <a:lnTo>
                  <a:pt x="0" y="60745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1751689" y="2688663"/>
            <a:ext cx="14937859" cy="6722037"/>
          </a:xfrm>
          <a:custGeom>
            <a:avLst/>
            <a:gdLst/>
            <a:ahLst/>
            <a:cxnLst/>
            <a:rect r="r" b="b" t="t" l="l"/>
            <a:pathLst>
              <a:path h="6722037" w="14937859">
                <a:moveTo>
                  <a:pt x="0" y="0"/>
                </a:moveTo>
                <a:lnTo>
                  <a:pt x="14937860" y="0"/>
                </a:lnTo>
                <a:lnTo>
                  <a:pt x="14937860" y="6722037"/>
                </a:lnTo>
                <a:lnTo>
                  <a:pt x="0" y="6722037"/>
                </a:lnTo>
                <a:lnTo>
                  <a:pt x="0" y="0"/>
                </a:lnTo>
                <a:close/>
              </a:path>
            </a:pathLst>
          </a:custGeom>
          <a:blipFill>
            <a:blip r:embed="rId10"/>
            <a:stretch>
              <a:fillRect l="0" t="0" r="0" b="0"/>
            </a:stretch>
          </a:blipFill>
          <a:ln cap="sq">
            <a:noFill/>
            <a:prstDash val="solid"/>
            <a:miter/>
          </a:ln>
        </p:spPr>
      </p:sp>
      <p:sp>
        <p:nvSpPr>
          <p:cNvPr name="TextBox 7" id="7"/>
          <p:cNvSpPr txBox="true"/>
          <p:nvPr/>
        </p:nvSpPr>
        <p:spPr>
          <a:xfrm rot="0">
            <a:off x="3916064" y="305707"/>
            <a:ext cx="9395005" cy="1975866"/>
          </a:xfrm>
          <a:prstGeom prst="rect">
            <a:avLst/>
          </a:prstGeom>
        </p:spPr>
        <p:txBody>
          <a:bodyPr anchor="t" rtlCol="false" tIns="0" lIns="0" bIns="0" rIns="0">
            <a:spAutoFit/>
          </a:bodyPr>
          <a:lstStyle/>
          <a:p>
            <a:pPr algn="ctr">
              <a:lnSpc>
                <a:spcPts val="7752"/>
              </a:lnSpc>
            </a:pPr>
            <a:r>
              <a:rPr lang="en-US" b="true" sz="6800">
                <a:solidFill>
                  <a:srgbClr val="A2272C"/>
                </a:solidFill>
                <a:latin typeface="Londrina Solid Heavy"/>
                <a:ea typeface="Londrina Solid Heavy"/>
                <a:cs typeface="Londrina Solid Heavy"/>
                <a:sym typeface="Londrina Solid Heavy"/>
              </a:rPr>
              <a:t>REGISTRATION</a:t>
            </a:r>
          </a:p>
          <a:p>
            <a:pPr algn="ctr" marL="0" indent="0" lvl="0">
              <a:lnSpc>
                <a:spcPts val="7752"/>
              </a:lnSpc>
            </a:pPr>
            <a:r>
              <a:rPr lang="en-US" b="true" sz="6800">
                <a:solidFill>
                  <a:srgbClr val="A2272C"/>
                </a:solidFill>
                <a:latin typeface="Londrina Solid Heavy"/>
                <a:ea typeface="Londrina Solid Heavy"/>
                <a:cs typeface="Londrina Solid Heavy"/>
                <a:sym typeface="Londrina Solid Heavy"/>
              </a:rPr>
              <a:t>SCREENSHOT</a:t>
            </a:r>
          </a:p>
        </p:txBody>
      </p:sp>
    </p:spTree>
  </p:cSld>
  <p:clrMapOvr>
    <a:masterClrMapping/>
  </p:clrMapOvr>
  <p:transition spd="fast">
    <p:cover dir="d"/>
  </p:transition>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A41F20"/>
        </a:solidFill>
      </p:bgPr>
    </p:bg>
    <p:spTree>
      <p:nvGrpSpPr>
        <p:cNvPr id="1" name=""/>
        <p:cNvGrpSpPr/>
        <p:nvPr/>
      </p:nvGrpSpPr>
      <p:grpSpPr>
        <a:xfrm>
          <a:off x="0" y="0"/>
          <a:ext cx="0" cy="0"/>
          <a:chOff x="0" y="0"/>
          <a:chExt cx="0" cy="0"/>
        </a:xfrm>
      </p:grpSpPr>
      <p:sp>
        <p:nvSpPr>
          <p:cNvPr name="Freeform 2" id="2"/>
          <p:cNvSpPr/>
          <p:nvPr/>
        </p:nvSpPr>
        <p:spPr>
          <a:xfrm flipH="false" flipV="false" rot="-2018171">
            <a:off x="-1338663" y="-863344"/>
            <a:ext cx="5434068" cy="3784087"/>
          </a:xfrm>
          <a:custGeom>
            <a:avLst/>
            <a:gdLst/>
            <a:ahLst/>
            <a:cxnLst/>
            <a:rect r="r" b="b" t="t" l="l"/>
            <a:pathLst>
              <a:path h="3784087" w="5434068">
                <a:moveTo>
                  <a:pt x="0" y="0"/>
                </a:moveTo>
                <a:lnTo>
                  <a:pt x="5434068" y="0"/>
                </a:lnTo>
                <a:lnTo>
                  <a:pt x="5434068" y="3784088"/>
                </a:lnTo>
                <a:lnTo>
                  <a:pt x="0" y="378408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5400000">
            <a:off x="7310922" y="-297409"/>
            <a:ext cx="13604521" cy="9671578"/>
          </a:xfrm>
          <a:custGeom>
            <a:avLst/>
            <a:gdLst/>
            <a:ahLst/>
            <a:cxnLst/>
            <a:rect r="r" b="b" t="t" l="l"/>
            <a:pathLst>
              <a:path h="9671578" w="13604521">
                <a:moveTo>
                  <a:pt x="0" y="0"/>
                </a:moveTo>
                <a:lnTo>
                  <a:pt x="13604521" y="0"/>
                </a:lnTo>
                <a:lnTo>
                  <a:pt x="13604521" y="9671578"/>
                </a:lnTo>
                <a:lnTo>
                  <a:pt x="0" y="967157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6345444" y="5143500"/>
            <a:ext cx="2914626" cy="3278209"/>
          </a:xfrm>
          <a:custGeom>
            <a:avLst/>
            <a:gdLst/>
            <a:ahLst/>
            <a:cxnLst/>
            <a:rect r="r" b="b" t="t" l="l"/>
            <a:pathLst>
              <a:path h="3278209" w="2914626">
                <a:moveTo>
                  <a:pt x="0" y="0"/>
                </a:moveTo>
                <a:lnTo>
                  <a:pt x="2914626" y="0"/>
                </a:lnTo>
                <a:lnTo>
                  <a:pt x="2914626" y="3278209"/>
                </a:lnTo>
                <a:lnTo>
                  <a:pt x="0" y="32782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6537601" y="9410700"/>
            <a:ext cx="1687367" cy="607452"/>
          </a:xfrm>
          <a:custGeom>
            <a:avLst/>
            <a:gdLst/>
            <a:ahLst/>
            <a:cxnLst/>
            <a:rect r="r" b="b" t="t" l="l"/>
            <a:pathLst>
              <a:path h="607452" w="1687367">
                <a:moveTo>
                  <a:pt x="0" y="0"/>
                </a:moveTo>
                <a:lnTo>
                  <a:pt x="1687367" y="0"/>
                </a:lnTo>
                <a:lnTo>
                  <a:pt x="1687367" y="607452"/>
                </a:lnTo>
                <a:lnTo>
                  <a:pt x="0" y="60745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1878798" y="2864923"/>
            <a:ext cx="14530403" cy="6393377"/>
          </a:xfrm>
          <a:custGeom>
            <a:avLst/>
            <a:gdLst/>
            <a:ahLst/>
            <a:cxnLst/>
            <a:rect r="r" b="b" t="t" l="l"/>
            <a:pathLst>
              <a:path h="6393377" w="14530403">
                <a:moveTo>
                  <a:pt x="0" y="0"/>
                </a:moveTo>
                <a:lnTo>
                  <a:pt x="14530404" y="0"/>
                </a:lnTo>
                <a:lnTo>
                  <a:pt x="14530404" y="6393377"/>
                </a:lnTo>
                <a:lnTo>
                  <a:pt x="0" y="6393377"/>
                </a:lnTo>
                <a:lnTo>
                  <a:pt x="0" y="0"/>
                </a:lnTo>
                <a:close/>
              </a:path>
            </a:pathLst>
          </a:custGeom>
          <a:blipFill>
            <a:blip r:embed="rId10"/>
            <a:stretch>
              <a:fillRect l="0" t="0" r="0" b="0"/>
            </a:stretch>
          </a:blipFill>
        </p:spPr>
      </p:sp>
      <p:sp>
        <p:nvSpPr>
          <p:cNvPr name="TextBox 7" id="7"/>
          <p:cNvSpPr txBox="true"/>
          <p:nvPr/>
        </p:nvSpPr>
        <p:spPr>
          <a:xfrm rot="0">
            <a:off x="4170461" y="326447"/>
            <a:ext cx="9395005" cy="1975866"/>
          </a:xfrm>
          <a:prstGeom prst="rect">
            <a:avLst/>
          </a:prstGeom>
        </p:spPr>
        <p:txBody>
          <a:bodyPr anchor="t" rtlCol="false" tIns="0" lIns="0" bIns="0" rIns="0">
            <a:spAutoFit/>
          </a:bodyPr>
          <a:lstStyle/>
          <a:p>
            <a:pPr algn="ctr" marL="0" indent="0" lvl="0">
              <a:lnSpc>
                <a:spcPts val="7752"/>
              </a:lnSpc>
            </a:pPr>
            <a:r>
              <a:rPr lang="en-US" b="true" sz="6800">
                <a:solidFill>
                  <a:srgbClr val="A2272C"/>
                </a:solidFill>
                <a:latin typeface="Londrina Solid Heavy"/>
                <a:ea typeface="Londrina Solid Heavy"/>
                <a:cs typeface="Londrina Solid Heavy"/>
                <a:sym typeface="Londrina Solid Heavy"/>
              </a:rPr>
              <a:t> PROFILE PAGE SCREENSHOTS</a:t>
            </a:r>
          </a:p>
        </p:txBody>
      </p:sp>
    </p:spTree>
  </p:cSld>
  <p:clrMapOvr>
    <a:masterClrMapping/>
  </p:clrMapOvr>
  <p:transition spd="fast">
    <p:cover dir="d"/>
  </p:transition>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A41F20"/>
        </a:solidFill>
      </p:bgPr>
    </p:bg>
    <p:spTree>
      <p:nvGrpSpPr>
        <p:cNvPr id="1" name=""/>
        <p:cNvGrpSpPr/>
        <p:nvPr/>
      </p:nvGrpSpPr>
      <p:grpSpPr>
        <a:xfrm>
          <a:off x="0" y="0"/>
          <a:ext cx="0" cy="0"/>
          <a:chOff x="0" y="0"/>
          <a:chExt cx="0" cy="0"/>
        </a:xfrm>
      </p:grpSpPr>
      <p:sp>
        <p:nvSpPr>
          <p:cNvPr name="Freeform 2" id="2"/>
          <p:cNvSpPr/>
          <p:nvPr/>
        </p:nvSpPr>
        <p:spPr>
          <a:xfrm flipH="false" flipV="false" rot="-2018171">
            <a:off x="-1234963" y="-1407664"/>
            <a:ext cx="5434068" cy="3784087"/>
          </a:xfrm>
          <a:custGeom>
            <a:avLst/>
            <a:gdLst/>
            <a:ahLst/>
            <a:cxnLst/>
            <a:rect r="r" b="b" t="t" l="l"/>
            <a:pathLst>
              <a:path h="3784087" w="5434068">
                <a:moveTo>
                  <a:pt x="0" y="0"/>
                </a:moveTo>
                <a:lnTo>
                  <a:pt x="5434067" y="0"/>
                </a:lnTo>
                <a:lnTo>
                  <a:pt x="5434067" y="3784088"/>
                </a:lnTo>
                <a:lnTo>
                  <a:pt x="0" y="378408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5400000">
            <a:off x="7015603" y="-221209"/>
            <a:ext cx="13604521" cy="9671578"/>
          </a:xfrm>
          <a:custGeom>
            <a:avLst/>
            <a:gdLst/>
            <a:ahLst/>
            <a:cxnLst/>
            <a:rect r="r" b="b" t="t" l="l"/>
            <a:pathLst>
              <a:path h="9671578" w="13604521">
                <a:moveTo>
                  <a:pt x="0" y="0"/>
                </a:moveTo>
                <a:lnTo>
                  <a:pt x="13604522" y="0"/>
                </a:lnTo>
                <a:lnTo>
                  <a:pt x="13604522" y="9671578"/>
                </a:lnTo>
                <a:lnTo>
                  <a:pt x="0" y="967157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6406257" y="5143500"/>
            <a:ext cx="2914626" cy="3278209"/>
          </a:xfrm>
          <a:custGeom>
            <a:avLst/>
            <a:gdLst/>
            <a:ahLst/>
            <a:cxnLst/>
            <a:rect r="r" b="b" t="t" l="l"/>
            <a:pathLst>
              <a:path h="3278209" w="2914626">
                <a:moveTo>
                  <a:pt x="0" y="0"/>
                </a:moveTo>
                <a:lnTo>
                  <a:pt x="2914626" y="0"/>
                </a:lnTo>
                <a:lnTo>
                  <a:pt x="2914626" y="3278209"/>
                </a:lnTo>
                <a:lnTo>
                  <a:pt x="0" y="32782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6537601" y="9410700"/>
            <a:ext cx="1687367" cy="607452"/>
          </a:xfrm>
          <a:custGeom>
            <a:avLst/>
            <a:gdLst/>
            <a:ahLst/>
            <a:cxnLst/>
            <a:rect r="r" b="b" t="t" l="l"/>
            <a:pathLst>
              <a:path h="607452" w="1687367">
                <a:moveTo>
                  <a:pt x="0" y="0"/>
                </a:moveTo>
                <a:lnTo>
                  <a:pt x="1687367" y="0"/>
                </a:lnTo>
                <a:lnTo>
                  <a:pt x="1687367" y="607452"/>
                </a:lnTo>
                <a:lnTo>
                  <a:pt x="0" y="60745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1843769" y="2883843"/>
            <a:ext cx="14048390" cy="6374457"/>
          </a:xfrm>
          <a:custGeom>
            <a:avLst/>
            <a:gdLst/>
            <a:ahLst/>
            <a:cxnLst/>
            <a:rect r="r" b="b" t="t" l="l"/>
            <a:pathLst>
              <a:path h="6374457" w="14048390">
                <a:moveTo>
                  <a:pt x="0" y="0"/>
                </a:moveTo>
                <a:lnTo>
                  <a:pt x="14048390" y="0"/>
                </a:lnTo>
                <a:lnTo>
                  <a:pt x="14048390" y="6374457"/>
                </a:lnTo>
                <a:lnTo>
                  <a:pt x="0" y="6374457"/>
                </a:lnTo>
                <a:lnTo>
                  <a:pt x="0" y="0"/>
                </a:lnTo>
                <a:close/>
              </a:path>
            </a:pathLst>
          </a:custGeom>
          <a:blipFill>
            <a:blip r:embed="rId10"/>
            <a:stretch>
              <a:fillRect l="0" t="0" r="0" b="0"/>
            </a:stretch>
          </a:blipFill>
        </p:spPr>
      </p:sp>
      <p:sp>
        <p:nvSpPr>
          <p:cNvPr name="TextBox 7" id="7"/>
          <p:cNvSpPr txBox="true"/>
          <p:nvPr/>
        </p:nvSpPr>
        <p:spPr>
          <a:xfrm rot="0">
            <a:off x="4256186" y="402647"/>
            <a:ext cx="9395005" cy="1975866"/>
          </a:xfrm>
          <a:prstGeom prst="rect">
            <a:avLst/>
          </a:prstGeom>
        </p:spPr>
        <p:txBody>
          <a:bodyPr anchor="t" rtlCol="false" tIns="0" lIns="0" bIns="0" rIns="0">
            <a:spAutoFit/>
          </a:bodyPr>
          <a:lstStyle/>
          <a:p>
            <a:pPr algn="ctr" marL="0" indent="0" lvl="0">
              <a:lnSpc>
                <a:spcPts val="7752"/>
              </a:lnSpc>
            </a:pPr>
            <a:r>
              <a:rPr lang="en-US" b="true" sz="6800">
                <a:solidFill>
                  <a:srgbClr val="A2272C"/>
                </a:solidFill>
                <a:latin typeface="Londrina Solid Heavy"/>
                <a:ea typeface="Londrina Solid Heavy"/>
                <a:cs typeface="Londrina Solid Heavy"/>
                <a:sym typeface="Londrina Solid Heavy"/>
              </a:rPr>
              <a:t>INPUT AND OUTPUT SCREENSHOTS </a:t>
            </a:r>
          </a:p>
        </p:txBody>
      </p:sp>
    </p:spTree>
  </p:cSld>
  <p:clrMapOvr>
    <a:masterClrMapping/>
  </p:clrMapOvr>
  <p:transition spd="fast">
    <p:cover dir="d"/>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DAGV4d0DEeU</dc:identifier>
  <dcterms:modified xsi:type="dcterms:W3CDTF">2011-08-01T06:04:30Z</dcterms:modified>
  <cp:revision>1</cp:revision>
  <dc:title>Blood Group Identification </dc:title>
</cp:coreProperties>
</file>